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62" autoAdjust="0"/>
    <p:restoredTop sz="94660"/>
  </p:normalViewPr>
  <p:slideViewPr>
    <p:cSldViewPr snapToGrid="0" snapToObjects="1">
      <p:cViewPr varScale="1">
        <p:scale>
          <a:sx n="148" d="100"/>
          <a:sy n="148" d="100"/>
        </p:scale>
        <p:origin x="184" y="552"/>
      </p:cViewPr>
      <p:guideLst>
        <p:guide orient="horz" pos="1620"/>
        <p:guide pos="288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82CBE-0587-4EB7-88C8-D5D0E8965D31}" type="datetimeFigureOut">
              <a:rPr lang="en-US" smtClean="0"/>
              <a:t>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4FBD6-3AAC-4A3A-B097-4D5D21F6BDDD}" type="slidenum">
              <a:rPr lang="en-US" smtClean="0"/>
              <a:t>‹#›</a:t>
            </a:fld>
            <a:endParaRPr lang="en-US"/>
          </a:p>
        </p:txBody>
      </p:sp>
    </p:spTree>
    <p:extLst>
      <p:ext uri="{BB962C8B-B14F-4D97-AF65-F5344CB8AC3E}">
        <p14:creationId xmlns:p14="http://schemas.microsoft.com/office/powerpoint/2010/main" val="19590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4FAE7ED-6932-4DEA-8A7A-FF3E917EC42B}"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FAF7CD6-EE25-4BB3-9376-A83041780F0C}"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741891-5394-4D71-A374-B2D366B5373C}"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4588" y="548878"/>
            <a:ext cx="3630706" cy="37079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104588" y="1103114"/>
            <a:ext cx="8229600" cy="23276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DDE4E33C-9597-488E-9D70-BD5653FDECF1}"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BD80B51-44ED-494B-971E-57120C51339F}"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F2DB1864-E434-4F6A-8D3C-93D7B3D5E39B}" type="datetime1">
              <a:rPr lang="en-US" smtClean="0"/>
              <a:t>3/1/22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C8E6A9F-690E-45E9-9033-B115EE1CD498}" type="datetime1">
              <a:rPr lang="en-US" smtClean="0"/>
              <a:t>3/1/22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302B307-D7EA-4202-BF40-BE124D8BCD53}" type="datetime1">
              <a:rPr lang="en-US" smtClean="0"/>
              <a:t>3/1/22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0534FC5-B77A-4025-B9C7-643118C1D545}" type="datetime1">
              <a:rPr lang="en-US" smtClean="0"/>
              <a:t>3/1/22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752C4A9-CD5D-4AB5-B8B2-8A3B546CC8A7}" type="datetime1">
              <a:rPr lang="en-US" smtClean="0"/>
              <a:t>3/1/22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2776B05-2126-4ABA-88F9-0DD30175590E}" type="datetime1">
              <a:rPr lang="en-US" smtClean="0"/>
              <a:t>3/1/22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Times New Roman" panose="02020603050405020304" pitchFamily="18" charset="0"/>
                <a:ea typeface="+mn-ea"/>
                <a:cs typeface="Times New Roman" panose="02020603050405020304" pitchFamily="18" charset="0"/>
              </a:defRPr>
            </a:lvl1pPr>
          </a:lstStyle>
          <a:p>
            <a:pPr>
              <a:defRPr/>
            </a:pPr>
            <a:fld id="{BCD780FE-1246-47F1-9291-8B7DADEA17F3}" type="datetime1">
              <a:rPr lang="en-US" smtClean="0"/>
              <a:pPr>
                <a:defRPr/>
              </a:pPr>
              <a:t>3/1/22</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Times New Roman" panose="02020603050405020304" pitchFamily="18" charset="0"/>
                <a:ea typeface="+mn-ea"/>
                <a:cs typeface="Times New Roman" panose="02020603050405020304" pitchFamily="18"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Times New Roman" panose="02020603050405020304" pitchFamily="18" charset="0"/>
                <a:ea typeface="+mn-ea"/>
                <a:cs typeface="Times New Roman" panose="02020603050405020304" pitchFamily="18" charset="0"/>
              </a:defRPr>
            </a:lvl1pPr>
          </a:lstStyle>
          <a:p>
            <a:pPr>
              <a:defRPr/>
            </a:pPr>
            <a:fld id="{0EF7D53D-272A-624E-BE3D-99D13E2B4193}" type="slidenum">
              <a:rPr lang="en-US" smtClean="0"/>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fontAlgn="base" hangingPunct="1">
        <a:spcBef>
          <a:spcPct val="0"/>
        </a:spcBef>
        <a:spcAft>
          <a:spcPct val="0"/>
        </a:spcAft>
        <a:defRPr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ＭＳ Ｐゴシック" charset="0"/>
          <a:cs typeface="Times New Roman" panose="02020603050405020304" pitchFamily="18" charset="0"/>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1400"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742950" indent="-285750" algn="l" defTabSz="457200" rtl="0" eaLnBrk="1" fontAlgn="base" hangingPunct="1">
        <a:spcBef>
          <a:spcPct val="20000"/>
        </a:spcBef>
        <a:spcAft>
          <a:spcPct val="0"/>
        </a:spcAft>
        <a:buFont typeface="Arial" charset="0"/>
        <a:buChar char="–"/>
        <a:defRPr sz="1400"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1200"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1200"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ne ncsu logo"/>
          <p:cNvPicPr>
            <a:picLocks noChangeAspect="1" noChangeArrowheads="1"/>
          </p:cNvPicPr>
          <p:nvPr/>
        </p:nvPicPr>
        <p:blipFill>
          <a:blip r:embed="rId2">
            <a:extLst>
              <a:ext uri="{BEBA8EAE-BF5A-486C-A8C5-ECC9F3942E4B}">
                <a14:imgProps xmlns:a14="http://schemas.microsoft.com/office/drawing/2010/main">
                  <a14:imgLayer r:embed="rId3">
                    <a14:imgEffect>
                      <a14:saturation sat="97000"/>
                    </a14:imgEffect>
                  </a14:imgLayer>
                </a14:imgProps>
              </a:ext>
              <a:ext uri="{28A0092B-C50C-407E-A947-70E740481C1C}">
                <a14:useLocalDpi xmlns:a14="http://schemas.microsoft.com/office/drawing/2010/main" val="0"/>
              </a:ext>
            </a:extLst>
          </a:blip>
          <a:srcRect/>
          <a:stretch>
            <a:fillRect/>
          </a:stretch>
        </p:blipFill>
        <p:spPr bwMode="auto">
          <a:xfrm>
            <a:off x="8004314" y="533727"/>
            <a:ext cx="894522" cy="9104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20A1C52-6FD9-401C-8C1A-7694AB5188FB}"/>
              </a:ext>
            </a:extLst>
          </p:cNvPr>
          <p:cNvSpPr>
            <a:spLocks noGrp="1"/>
          </p:cNvSpPr>
          <p:nvPr>
            <p:ph type="ctrTitle"/>
          </p:nvPr>
        </p:nvSpPr>
        <p:spPr>
          <a:xfrm>
            <a:off x="685800" y="815156"/>
            <a:ext cx="7772400" cy="1102519"/>
          </a:xfrm>
        </p:spPr>
        <p:txBody>
          <a:bodyPr/>
          <a:lstStyle/>
          <a:p>
            <a:r>
              <a:rPr lang="en-US" sz="2000" dirty="0">
                <a:latin typeface="Arial" charset="0"/>
              </a:rPr>
              <a:t>NE-533 Nuclear Fuel Performance</a:t>
            </a:r>
          </a:p>
        </p:txBody>
      </p:sp>
      <p:sp>
        <p:nvSpPr>
          <p:cNvPr id="4" name="Title 1">
            <a:extLst>
              <a:ext uri="{FF2B5EF4-FFF2-40B4-BE49-F238E27FC236}">
                <a16:creationId xmlns:a16="http://schemas.microsoft.com/office/drawing/2014/main" id="{23293BEB-565B-48B9-A1D2-3B3F165280BF}"/>
              </a:ext>
            </a:extLst>
          </p:cNvPr>
          <p:cNvSpPr txBox="1">
            <a:spLocks/>
          </p:cNvSpPr>
          <p:nvPr/>
        </p:nvSpPr>
        <p:spPr bwMode="auto">
          <a:xfrm>
            <a:off x="830451" y="1812131"/>
            <a:ext cx="7772400" cy="1543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r>
              <a:rPr lang="en-US" sz="2800" dirty="0">
                <a:latin typeface="Times New Roman" panose="02020603050405020304" pitchFamily="18" charset="0"/>
                <a:cs typeface="Times New Roman" panose="02020603050405020304" pitchFamily="18" charset="0"/>
              </a:rPr>
              <a:t>Review on:</a:t>
            </a:r>
          </a:p>
          <a:p>
            <a:r>
              <a:rPr lang="en-US" sz="2800" dirty="0">
                <a:latin typeface="Times New Roman" panose="02020603050405020304" pitchFamily="18" charset="0"/>
                <a:cs typeface="Times New Roman" panose="02020603050405020304" pitchFamily="18" charset="0"/>
              </a:rPr>
              <a:t>Ceramic Nuclear Fuel Fracture Modeling with the Extended Finite Element Method</a:t>
            </a:r>
          </a:p>
        </p:txBody>
      </p:sp>
      <p:sp>
        <p:nvSpPr>
          <p:cNvPr id="5" name="Subtitle 2">
            <a:extLst>
              <a:ext uri="{FF2B5EF4-FFF2-40B4-BE49-F238E27FC236}">
                <a16:creationId xmlns:a16="http://schemas.microsoft.com/office/drawing/2014/main" id="{02B74BE3-7BED-4CB3-BA38-0EF0A2897C77}"/>
              </a:ext>
            </a:extLst>
          </p:cNvPr>
          <p:cNvSpPr>
            <a:spLocks noGrp="1"/>
          </p:cNvSpPr>
          <p:nvPr>
            <p:ph type="subTitle" idx="1"/>
          </p:nvPr>
        </p:nvSpPr>
        <p:spPr>
          <a:xfrm>
            <a:off x="1371600" y="3998319"/>
            <a:ext cx="6400800" cy="418698"/>
          </a:xfrm>
        </p:spPr>
        <p:txBody>
          <a:bodyPr rtlCol="0">
            <a:normAutofit/>
          </a:bodyPr>
          <a:lstStyle/>
          <a:p>
            <a:pPr fontAlgn="auto">
              <a:spcAft>
                <a:spcPts val="0"/>
              </a:spcAft>
              <a:buFont typeface="Arial"/>
              <a:buNone/>
              <a:defRPr/>
            </a:pPr>
            <a:r>
              <a:rPr lang="en-US" dirty="0">
                <a:ea typeface="+mn-ea"/>
              </a:rPr>
              <a:t>Mahmoud Hawary</a:t>
            </a:r>
          </a:p>
        </p:txBody>
      </p:sp>
    </p:spTree>
    <p:extLst>
      <p:ext uri="{BB962C8B-B14F-4D97-AF65-F5344CB8AC3E}">
        <p14:creationId xmlns:p14="http://schemas.microsoft.com/office/powerpoint/2010/main" val="290312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60E8-3256-4EEB-ABFC-C27250D878AF}"/>
              </a:ext>
            </a:extLst>
          </p:cNvPr>
          <p:cNvSpPr>
            <a:spLocks noGrp="1"/>
          </p:cNvSpPr>
          <p:nvPr>
            <p:ph type="title"/>
          </p:nvPr>
        </p:nvSpPr>
        <p:spPr>
          <a:xfrm>
            <a:off x="104587" y="548878"/>
            <a:ext cx="4712447" cy="370797"/>
          </a:xfrm>
        </p:spPr>
        <p:txBody>
          <a:bodyPr/>
          <a:lstStyle/>
          <a:p>
            <a:r>
              <a:rPr lang="en-US" dirty="0"/>
              <a:t>X-FEM Crack Initiation and Propagation</a:t>
            </a:r>
          </a:p>
        </p:txBody>
      </p:sp>
      <p:sp>
        <p:nvSpPr>
          <p:cNvPr id="3" name="Content Placeholder 2">
            <a:extLst>
              <a:ext uri="{FF2B5EF4-FFF2-40B4-BE49-F238E27FC236}">
                <a16:creationId xmlns:a16="http://schemas.microsoft.com/office/drawing/2014/main" id="{58EEE4F6-BC01-46D5-81BD-DC642A5137EF}"/>
              </a:ext>
            </a:extLst>
          </p:cNvPr>
          <p:cNvSpPr>
            <a:spLocks noGrp="1"/>
          </p:cNvSpPr>
          <p:nvPr>
            <p:ph idx="1"/>
          </p:nvPr>
        </p:nvSpPr>
        <p:spPr>
          <a:xfrm>
            <a:off x="104588" y="1103113"/>
            <a:ext cx="5345953" cy="3893215"/>
          </a:xfrm>
        </p:spPr>
        <p:txBody>
          <a:bodyPr/>
          <a:lstStyle/>
          <a:p>
            <a:r>
              <a:rPr lang="en-US" sz="1400" dirty="0"/>
              <a:t>Stresses are the highest on the outside surface of a fuel pellet due to the nonuniform thermal expansion. </a:t>
            </a:r>
          </a:p>
          <a:p>
            <a:r>
              <a:rPr lang="en-US" sz="1400" dirty="0"/>
              <a:t>In this work, cracks are permitted to initiate only on the outer surface of the fuel.</a:t>
            </a:r>
          </a:p>
          <a:p>
            <a:r>
              <a:rPr lang="en-US" sz="1400" dirty="0"/>
              <a:t>The max hoop stress criterion is checked for the elements adjacent to the exterior boundary.</a:t>
            </a:r>
          </a:p>
          <a:p>
            <a:r>
              <a:rPr lang="en-US" sz="1400" dirty="0"/>
              <a:t>If the criterion is met in a given element, a crack is initiated by cutting through the element in the direction normal to the hoop stress.</a:t>
            </a:r>
          </a:p>
          <a:p>
            <a:r>
              <a:rPr lang="en-US" sz="1400" dirty="0"/>
              <a:t>Cracks would simultaneously initiate at every element around the pellet exterior once the critical hoop stress criterion is met.</a:t>
            </a:r>
          </a:p>
          <a:p>
            <a:r>
              <a:rPr lang="en-US" sz="1400" dirty="0"/>
              <a:t>In this work, a random distribution of local fracture strength is introduced to limit the number of cracks initiated. </a:t>
            </a:r>
          </a:p>
          <a:p>
            <a:r>
              <a:rPr lang="en-US" sz="1400" dirty="0"/>
              <a:t>A volume-corrected Weibull distribution is used:</a:t>
            </a:r>
          </a:p>
          <a:p>
            <a:endParaRPr lang="en-US" sz="1400" dirty="0"/>
          </a:p>
          <a:p>
            <a:endParaRPr lang="en-US" dirty="0"/>
          </a:p>
        </p:txBody>
      </p:sp>
      <p:sp>
        <p:nvSpPr>
          <p:cNvPr id="4" name="Slide Number Placeholder 3">
            <a:extLst>
              <a:ext uri="{FF2B5EF4-FFF2-40B4-BE49-F238E27FC236}">
                <a16:creationId xmlns:a16="http://schemas.microsoft.com/office/drawing/2014/main" id="{0DEF95E8-4156-4872-806C-E4947A99E2C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7" name="Picture 6">
            <a:extLst>
              <a:ext uri="{FF2B5EF4-FFF2-40B4-BE49-F238E27FC236}">
                <a16:creationId xmlns:a16="http://schemas.microsoft.com/office/drawing/2014/main" id="{1E865B12-FFD8-4CD6-9C8F-6EB65F18D166}"/>
              </a:ext>
            </a:extLst>
          </p:cNvPr>
          <p:cNvPicPr>
            <a:picLocks noChangeAspect="1"/>
          </p:cNvPicPr>
          <p:nvPr/>
        </p:nvPicPr>
        <p:blipFill rotWithShape="1">
          <a:blip r:embed="rId2"/>
          <a:srcRect r="53478"/>
          <a:stretch/>
        </p:blipFill>
        <p:spPr>
          <a:xfrm>
            <a:off x="5640307" y="1652491"/>
            <a:ext cx="3243718" cy="2483227"/>
          </a:xfrm>
          <a:prstGeom prst="rect">
            <a:avLst/>
          </a:prstGeom>
        </p:spPr>
      </p:pic>
      <p:pic>
        <p:nvPicPr>
          <p:cNvPr id="9" name="Picture 8">
            <a:extLst>
              <a:ext uri="{FF2B5EF4-FFF2-40B4-BE49-F238E27FC236}">
                <a16:creationId xmlns:a16="http://schemas.microsoft.com/office/drawing/2014/main" id="{8E84E269-9D96-4357-B791-B409CC83C58C}"/>
              </a:ext>
            </a:extLst>
          </p:cNvPr>
          <p:cNvPicPr>
            <a:picLocks noChangeAspect="1"/>
          </p:cNvPicPr>
          <p:nvPr/>
        </p:nvPicPr>
        <p:blipFill>
          <a:blip r:embed="rId3"/>
          <a:stretch>
            <a:fillRect/>
          </a:stretch>
        </p:blipFill>
        <p:spPr>
          <a:xfrm>
            <a:off x="2184190" y="4546922"/>
            <a:ext cx="1144704" cy="440684"/>
          </a:xfrm>
          <a:prstGeom prst="rect">
            <a:avLst/>
          </a:prstGeom>
        </p:spPr>
      </p:pic>
    </p:spTree>
    <p:extLst>
      <p:ext uri="{BB962C8B-B14F-4D97-AF65-F5344CB8AC3E}">
        <p14:creationId xmlns:p14="http://schemas.microsoft.com/office/powerpoint/2010/main" val="1059808331"/>
      </p:ext>
    </p:extLst>
  </p:cSld>
  <p:clrMapOvr>
    <a:masterClrMapping/>
  </p:clrMapOvr>
  <mc:AlternateContent xmlns:mc="http://schemas.openxmlformats.org/markup-compatibility/2006" xmlns:p14="http://schemas.microsoft.com/office/powerpoint/2010/main">
    <mc:Choice Requires="p14">
      <p:transition spd="slow" p14:dur="2000" advTm="177966"/>
    </mc:Choice>
    <mc:Fallback xmlns="">
      <p:transition spd="slow" advTm="17796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6E2B-D4F9-4DFC-8F45-4E9010F6C3C8}"/>
              </a:ext>
            </a:extLst>
          </p:cNvPr>
          <p:cNvSpPr>
            <a:spLocks noGrp="1"/>
          </p:cNvSpPr>
          <p:nvPr>
            <p:ph type="title"/>
          </p:nvPr>
        </p:nvSpPr>
        <p:spPr>
          <a:xfrm>
            <a:off x="104587" y="548878"/>
            <a:ext cx="4837953" cy="370797"/>
          </a:xfrm>
        </p:spPr>
        <p:txBody>
          <a:bodyPr/>
          <a:lstStyle/>
          <a:p>
            <a:r>
              <a:rPr lang="en-US" dirty="0"/>
              <a:t>Rectangular Plate with an Inclined Crack</a:t>
            </a:r>
          </a:p>
        </p:txBody>
      </p:sp>
      <p:sp>
        <p:nvSpPr>
          <p:cNvPr id="3" name="Content Placeholder 2">
            <a:extLst>
              <a:ext uri="{FF2B5EF4-FFF2-40B4-BE49-F238E27FC236}">
                <a16:creationId xmlns:a16="http://schemas.microsoft.com/office/drawing/2014/main" id="{D5BCF3A7-A158-4AF7-ADEE-B8E22AE155F2}"/>
              </a:ext>
            </a:extLst>
          </p:cNvPr>
          <p:cNvSpPr>
            <a:spLocks noGrp="1"/>
          </p:cNvSpPr>
          <p:nvPr>
            <p:ph idx="1"/>
          </p:nvPr>
        </p:nvSpPr>
        <p:spPr>
          <a:xfrm>
            <a:off x="104588" y="1103114"/>
            <a:ext cx="8229600" cy="1723757"/>
          </a:xfrm>
        </p:spPr>
        <p:txBody>
          <a:bodyPr/>
          <a:lstStyle/>
          <a:p>
            <a:r>
              <a:rPr lang="en-US" dirty="0"/>
              <a:t>This case has been considered to benchmark the X-FEM approach.</a:t>
            </a:r>
          </a:p>
          <a:p>
            <a:r>
              <a:rPr lang="en-US" dirty="0"/>
              <a:t>Rectangular plate under plane strain conditions containing an inclined crack and subjected to a temperature gradient.</a:t>
            </a:r>
          </a:p>
          <a:p>
            <a:r>
              <a:rPr lang="en-US" dirty="0"/>
              <a:t>Two sets of the parameter studies were performed</a:t>
            </a:r>
          </a:p>
          <a:p>
            <a:pPr marL="800100" lvl="1" indent="-342900">
              <a:buFont typeface="+mj-lt"/>
              <a:buAutoNum type="arabicPeriod"/>
            </a:pPr>
            <a:r>
              <a:rPr lang="en-US" sz="1200" dirty="0"/>
              <a:t>Fixed crack angle and vary the crack length.</a:t>
            </a:r>
          </a:p>
          <a:p>
            <a:pPr marL="800100" lvl="1" indent="-342900">
              <a:buFont typeface="+mj-lt"/>
              <a:buAutoNum type="arabicPeriod"/>
            </a:pPr>
            <a:r>
              <a:rPr lang="en-US" sz="1200" dirty="0"/>
              <a:t>Fix the crack length and vary the crack inclination.</a:t>
            </a:r>
          </a:p>
          <a:p>
            <a:pPr marL="349250" indent="-341313"/>
            <a:r>
              <a:rPr lang="en-US" dirty="0"/>
              <a:t>The computed SIFs  showed a good agreement with the reported for the same problem.</a:t>
            </a:r>
          </a:p>
        </p:txBody>
      </p:sp>
      <p:sp>
        <p:nvSpPr>
          <p:cNvPr id="4" name="Slide Number Placeholder 3">
            <a:extLst>
              <a:ext uri="{FF2B5EF4-FFF2-40B4-BE49-F238E27FC236}">
                <a16:creationId xmlns:a16="http://schemas.microsoft.com/office/drawing/2014/main" id="{48018AEB-E6D1-4477-B284-96627B4C92CB}"/>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8CB606FB-EA1E-4F6E-B1F6-637E76A24F35}"/>
              </a:ext>
            </a:extLst>
          </p:cNvPr>
          <p:cNvPicPr>
            <a:picLocks noChangeAspect="1"/>
          </p:cNvPicPr>
          <p:nvPr/>
        </p:nvPicPr>
        <p:blipFill>
          <a:blip r:embed="rId2"/>
          <a:stretch>
            <a:fillRect/>
          </a:stretch>
        </p:blipFill>
        <p:spPr>
          <a:xfrm>
            <a:off x="202527" y="3309681"/>
            <a:ext cx="4250585" cy="1284941"/>
          </a:xfrm>
          <a:prstGeom prst="rect">
            <a:avLst/>
          </a:prstGeom>
        </p:spPr>
      </p:pic>
      <p:pic>
        <p:nvPicPr>
          <p:cNvPr id="6" name="Picture 5">
            <a:extLst>
              <a:ext uri="{FF2B5EF4-FFF2-40B4-BE49-F238E27FC236}">
                <a16:creationId xmlns:a16="http://schemas.microsoft.com/office/drawing/2014/main" id="{67649791-D5D9-4D7B-958E-ADEB568FFD44}"/>
              </a:ext>
            </a:extLst>
          </p:cNvPr>
          <p:cNvPicPr>
            <a:picLocks noChangeAspect="1"/>
          </p:cNvPicPr>
          <p:nvPr/>
        </p:nvPicPr>
        <p:blipFill>
          <a:blip r:embed="rId3"/>
          <a:stretch>
            <a:fillRect/>
          </a:stretch>
        </p:blipFill>
        <p:spPr>
          <a:xfrm>
            <a:off x="5031869" y="3241812"/>
            <a:ext cx="3302319" cy="1420677"/>
          </a:xfrm>
          <a:prstGeom prst="rect">
            <a:avLst/>
          </a:prstGeom>
        </p:spPr>
      </p:pic>
    </p:spTree>
    <p:extLst>
      <p:ext uri="{BB962C8B-B14F-4D97-AF65-F5344CB8AC3E}">
        <p14:creationId xmlns:p14="http://schemas.microsoft.com/office/powerpoint/2010/main" val="2102473001"/>
      </p:ext>
    </p:extLst>
  </p:cSld>
  <p:clrMapOvr>
    <a:masterClrMapping/>
  </p:clrMapOvr>
  <mc:AlternateContent xmlns:mc="http://schemas.openxmlformats.org/markup-compatibility/2006" xmlns:p14="http://schemas.microsoft.com/office/powerpoint/2010/main">
    <mc:Choice Requires="p14">
      <p:transition spd="slow" p14:dur="2000" advTm="144888"/>
    </mc:Choice>
    <mc:Fallback xmlns="">
      <p:transition spd="slow" advTm="14488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07B7-6A8B-4DC0-89B8-5A1ED4EA2A6F}"/>
              </a:ext>
            </a:extLst>
          </p:cNvPr>
          <p:cNvSpPr>
            <a:spLocks noGrp="1"/>
          </p:cNvSpPr>
          <p:nvPr>
            <p:ph type="title"/>
          </p:nvPr>
        </p:nvSpPr>
        <p:spPr>
          <a:xfrm>
            <a:off x="104588" y="548878"/>
            <a:ext cx="4802094" cy="370797"/>
          </a:xfrm>
        </p:spPr>
        <p:txBody>
          <a:bodyPr/>
          <a:lstStyle/>
          <a:p>
            <a:r>
              <a:rPr lang="en-US" dirty="0"/>
              <a:t>Crack Propagation in a Cruciform Plate</a:t>
            </a:r>
          </a:p>
        </p:txBody>
      </p:sp>
      <p:sp>
        <p:nvSpPr>
          <p:cNvPr id="3" name="Content Placeholder 2">
            <a:extLst>
              <a:ext uri="{FF2B5EF4-FFF2-40B4-BE49-F238E27FC236}">
                <a16:creationId xmlns:a16="http://schemas.microsoft.com/office/drawing/2014/main" id="{3764B166-D87F-4C0C-BFB6-A5036BEB22AE}"/>
              </a:ext>
            </a:extLst>
          </p:cNvPr>
          <p:cNvSpPr>
            <a:spLocks noGrp="1"/>
          </p:cNvSpPr>
          <p:nvPr>
            <p:ph idx="1"/>
          </p:nvPr>
        </p:nvSpPr>
        <p:spPr>
          <a:xfrm>
            <a:off x="104588" y="1103114"/>
            <a:ext cx="8229600" cy="1652039"/>
          </a:xfrm>
        </p:spPr>
        <p:txBody>
          <a:bodyPr/>
          <a:lstStyle/>
          <a:p>
            <a:r>
              <a:rPr lang="en-US" dirty="0"/>
              <a:t>The example has been considered to demonstrate the ability of the thermo-mechanical X-FEM to represent crack propagation.</a:t>
            </a:r>
          </a:p>
          <a:p>
            <a:r>
              <a:rPr lang="en-US" dirty="0"/>
              <a:t>A pre-defined crack placed at one of the re-entrant corners.</a:t>
            </a:r>
          </a:p>
          <a:p>
            <a:r>
              <a:rPr lang="en-US" dirty="0"/>
              <a:t>Two different cases with different boundary conditions are considered.</a:t>
            </a:r>
          </a:p>
          <a:p>
            <a:pPr marL="800100" lvl="1" indent="-342900">
              <a:buFont typeface="+mj-lt"/>
              <a:buAutoNum type="arabicPeriod"/>
            </a:pPr>
            <a:r>
              <a:rPr lang="en-US" sz="1200" dirty="0"/>
              <a:t>Driven primarily by thermal loading</a:t>
            </a:r>
          </a:p>
          <a:p>
            <a:pPr marL="800100" lvl="1" indent="-342900">
              <a:buFont typeface="+mj-lt"/>
              <a:buAutoNum type="arabicPeriod"/>
            </a:pPr>
            <a:r>
              <a:rPr lang="en-US" sz="1200" dirty="0"/>
              <a:t>Only mechanical loading and no temperature gradient.</a:t>
            </a:r>
          </a:p>
          <a:p>
            <a:endParaRPr lang="en-US" dirty="0"/>
          </a:p>
        </p:txBody>
      </p:sp>
      <p:sp>
        <p:nvSpPr>
          <p:cNvPr id="4" name="Slide Number Placeholder 3">
            <a:extLst>
              <a:ext uri="{FF2B5EF4-FFF2-40B4-BE49-F238E27FC236}">
                <a16:creationId xmlns:a16="http://schemas.microsoft.com/office/drawing/2014/main" id="{259F838E-E4F0-496B-8D7A-7C2A8466DA22}"/>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5D6CA066-92C6-403D-AE35-4B2F44A0896F}"/>
              </a:ext>
            </a:extLst>
          </p:cNvPr>
          <p:cNvPicPr>
            <a:picLocks noChangeAspect="1"/>
          </p:cNvPicPr>
          <p:nvPr/>
        </p:nvPicPr>
        <p:blipFill>
          <a:blip r:embed="rId2"/>
          <a:stretch>
            <a:fillRect/>
          </a:stretch>
        </p:blipFill>
        <p:spPr>
          <a:xfrm>
            <a:off x="388886" y="2974743"/>
            <a:ext cx="3267986" cy="1729309"/>
          </a:xfrm>
          <a:prstGeom prst="rect">
            <a:avLst/>
          </a:prstGeom>
        </p:spPr>
      </p:pic>
      <p:pic>
        <p:nvPicPr>
          <p:cNvPr id="8" name="Picture 7">
            <a:extLst>
              <a:ext uri="{FF2B5EF4-FFF2-40B4-BE49-F238E27FC236}">
                <a16:creationId xmlns:a16="http://schemas.microsoft.com/office/drawing/2014/main" id="{3B697C73-4C1F-4BD0-BD63-45BCC215AFBE}"/>
              </a:ext>
            </a:extLst>
          </p:cNvPr>
          <p:cNvPicPr>
            <a:picLocks noChangeAspect="1"/>
          </p:cNvPicPr>
          <p:nvPr/>
        </p:nvPicPr>
        <p:blipFill>
          <a:blip r:embed="rId3"/>
          <a:stretch>
            <a:fillRect/>
          </a:stretch>
        </p:blipFill>
        <p:spPr>
          <a:xfrm>
            <a:off x="4219388" y="3003596"/>
            <a:ext cx="4237318" cy="1671602"/>
          </a:xfrm>
          <a:prstGeom prst="rect">
            <a:avLst/>
          </a:prstGeom>
        </p:spPr>
      </p:pic>
    </p:spTree>
    <p:extLst>
      <p:ext uri="{BB962C8B-B14F-4D97-AF65-F5344CB8AC3E}">
        <p14:creationId xmlns:p14="http://schemas.microsoft.com/office/powerpoint/2010/main" val="2062436478"/>
      </p:ext>
    </p:extLst>
  </p:cSld>
  <p:clrMapOvr>
    <a:masterClrMapping/>
  </p:clrMapOvr>
  <mc:AlternateContent xmlns:mc="http://schemas.openxmlformats.org/markup-compatibility/2006" xmlns:p14="http://schemas.microsoft.com/office/powerpoint/2010/main">
    <mc:Choice Requires="p14">
      <p:transition spd="slow" p14:dur="2000" advTm="102615"/>
    </mc:Choice>
    <mc:Fallback xmlns="">
      <p:transition spd="slow" advTm="10261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EF19-DA00-436D-B6C2-D88F9E46F793}"/>
              </a:ext>
            </a:extLst>
          </p:cNvPr>
          <p:cNvSpPr>
            <a:spLocks noGrp="1"/>
          </p:cNvSpPr>
          <p:nvPr>
            <p:ph type="title"/>
          </p:nvPr>
        </p:nvSpPr>
        <p:spPr/>
        <p:txBody>
          <a:bodyPr/>
          <a:lstStyle/>
          <a:p>
            <a:r>
              <a:rPr lang="en-US" dirty="0"/>
              <a:t>LWR Fuel Pellet Cracking</a:t>
            </a:r>
          </a:p>
        </p:txBody>
      </p:sp>
      <p:sp>
        <p:nvSpPr>
          <p:cNvPr id="3" name="Content Placeholder 2">
            <a:extLst>
              <a:ext uri="{FF2B5EF4-FFF2-40B4-BE49-F238E27FC236}">
                <a16:creationId xmlns:a16="http://schemas.microsoft.com/office/drawing/2014/main" id="{7D10EB8D-3F2A-405F-952B-C8180FAE6036}"/>
              </a:ext>
            </a:extLst>
          </p:cNvPr>
          <p:cNvSpPr>
            <a:spLocks noGrp="1"/>
          </p:cNvSpPr>
          <p:nvPr>
            <p:ph idx="1"/>
          </p:nvPr>
        </p:nvSpPr>
        <p:spPr/>
        <p:txBody>
          <a:bodyPr/>
          <a:lstStyle/>
          <a:p>
            <a:r>
              <a:rPr lang="en-US" dirty="0"/>
              <a:t>To demonstrate the use of the X-FEM to model LWR fuel pellet cracking:</a:t>
            </a:r>
          </a:p>
          <a:p>
            <a:pPr lvl="1"/>
            <a:r>
              <a:rPr lang="en-US" sz="1200" dirty="0"/>
              <a:t>a 2D generalized plane strain model of a fuel pellet has considered</a:t>
            </a:r>
          </a:p>
          <a:p>
            <a:pPr lvl="1"/>
            <a:r>
              <a:rPr lang="en-US" sz="1200" dirty="0"/>
              <a:t>problem is designed to represent the conditions in fresh fuel subject to a ramp to full power</a:t>
            </a:r>
          </a:p>
          <a:p>
            <a:pPr lvl="1"/>
            <a:r>
              <a:rPr lang="en-US" sz="1200" dirty="0"/>
              <a:t>only the fuel pellet is considered without cladding</a:t>
            </a:r>
          </a:p>
          <a:p>
            <a:pPr lvl="1"/>
            <a:r>
              <a:rPr lang="en-US" sz="1200" dirty="0"/>
              <a:t>a full Bison simulation including both fuel and cladding was run through the power ramp, and the time history of fuel outer temperature was applied as a boundary condition</a:t>
            </a:r>
          </a:p>
          <a:p>
            <a:pPr lvl="1"/>
            <a:r>
              <a:rPr lang="en-US" sz="1200" dirty="0"/>
              <a:t>Spatially uniform volumetric heating is applied</a:t>
            </a:r>
          </a:p>
          <a:p>
            <a:pPr lvl="1"/>
            <a:r>
              <a:rPr lang="en-US" sz="1200" dirty="0"/>
              <a:t>Time-dependent effects have been minimized by having a slow ramp rate.</a:t>
            </a:r>
          </a:p>
          <a:p>
            <a:pPr marL="0" indent="0">
              <a:buNone/>
            </a:pPr>
            <a:endParaRPr lang="en-US" dirty="0"/>
          </a:p>
        </p:txBody>
      </p:sp>
      <p:sp>
        <p:nvSpPr>
          <p:cNvPr id="4" name="Slide Number Placeholder 3">
            <a:extLst>
              <a:ext uri="{FF2B5EF4-FFF2-40B4-BE49-F238E27FC236}">
                <a16:creationId xmlns:a16="http://schemas.microsoft.com/office/drawing/2014/main" id="{43281C8C-F5E0-4323-A42D-D62E86A973A8}"/>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2979999506"/>
      </p:ext>
    </p:extLst>
  </p:cSld>
  <p:clrMapOvr>
    <a:masterClrMapping/>
  </p:clrMapOvr>
  <mc:AlternateContent xmlns:mc="http://schemas.openxmlformats.org/markup-compatibility/2006" xmlns:p14="http://schemas.microsoft.com/office/powerpoint/2010/main">
    <mc:Choice Requires="p14">
      <p:transition spd="slow" p14:dur="2000" advTm="106865"/>
    </mc:Choice>
    <mc:Fallback xmlns="">
      <p:transition spd="slow" advTm="10686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1456-1E4A-4254-9A51-B0EF6AE1C8F4}"/>
              </a:ext>
            </a:extLst>
          </p:cNvPr>
          <p:cNvSpPr>
            <a:spLocks noGrp="1"/>
          </p:cNvSpPr>
          <p:nvPr>
            <p:ph type="title"/>
          </p:nvPr>
        </p:nvSpPr>
        <p:spPr>
          <a:xfrm>
            <a:off x="104587" y="548878"/>
            <a:ext cx="4712447" cy="370797"/>
          </a:xfrm>
        </p:spPr>
        <p:txBody>
          <a:bodyPr/>
          <a:lstStyle/>
          <a:p>
            <a:r>
              <a:rPr lang="en-US" dirty="0"/>
              <a:t>Stationary Cracks in an LWR Fuel Pellet</a:t>
            </a:r>
          </a:p>
        </p:txBody>
      </p:sp>
      <p:sp>
        <p:nvSpPr>
          <p:cNvPr id="3" name="Content Placeholder 2">
            <a:extLst>
              <a:ext uri="{FF2B5EF4-FFF2-40B4-BE49-F238E27FC236}">
                <a16:creationId xmlns:a16="http://schemas.microsoft.com/office/drawing/2014/main" id="{F2DD8A85-92F8-4735-A3E5-9EB2D8377C49}"/>
              </a:ext>
            </a:extLst>
          </p:cNvPr>
          <p:cNvSpPr>
            <a:spLocks noGrp="1"/>
          </p:cNvSpPr>
          <p:nvPr>
            <p:ph idx="1"/>
          </p:nvPr>
        </p:nvSpPr>
        <p:spPr>
          <a:xfrm>
            <a:off x="104588" y="1103114"/>
            <a:ext cx="5853953" cy="3493290"/>
          </a:xfrm>
        </p:spPr>
        <p:txBody>
          <a:bodyPr/>
          <a:lstStyle/>
          <a:p>
            <a:r>
              <a:rPr lang="en-US" dirty="0"/>
              <a:t>The stress field in the vicinity of a given crack is influenced by the presence of other cracks.</a:t>
            </a:r>
          </a:p>
          <a:p>
            <a:r>
              <a:rPr lang="en-US" dirty="0"/>
              <a:t>Interactions between cracks will determine whether a power ramp will result in propagation of existing cracks or nucleation of new cracks.</a:t>
            </a:r>
          </a:p>
          <a:p>
            <a:r>
              <a:rPr lang="en-US" dirty="0"/>
              <a:t>To investigate that, stationary cracks of varying number and length have been studied and the SIFs have been obtained:</a:t>
            </a:r>
          </a:p>
          <a:p>
            <a:pPr marL="800100" lvl="1" indent="-342900">
              <a:buFont typeface="+mj-lt"/>
              <a:buAutoNum type="arabicPeriod"/>
            </a:pPr>
            <a:r>
              <a:rPr lang="en-US" sz="1200" dirty="0"/>
              <a:t>Single crack with varying length</a:t>
            </a:r>
          </a:p>
          <a:p>
            <a:pPr marL="800100" lvl="1" indent="-342900">
              <a:buFont typeface="+mj-lt"/>
              <a:buAutoNum type="arabicPeriod"/>
            </a:pPr>
            <a:r>
              <a:rPr lang="en-US" sz="1200" dirty="0"/>
              <a:t>Fixed crack length with varying number</a:t>
            </a:r>
          </a:p>
          <a:p>
            <a:pPr marL="800100" lvl="1" indent="-342900">
              <a:buFont typeface="+mj-lt"/>
              <a:buAutoNum type="arabicPeriod"/>
            </a:pPr>
            <a:r>
              <a:rPr lang="en-US" sz="1200" dirty="0"/>
              <a:t>Both crack length and number are varied</a:t>
            </a:r>
          </a:p>
          <a:p>
            <a:r>
              <a:rPr lang="en-US" dirty="0"/>
              <a:t>At the beginning, the SIF increase as we increase the crack length.</a:t>
            </a:r>
          </a:p>
          <a:p>
            <a:r>
              <a:rPr lang="en-US" dirty="0"/>
              <a:t>The SIF reached a maximum value which beyond, it will decrease as the crack length increases.</a:t>
            </a:r>
          </a:p>
          <a:p>
            <a:r>
              <a:rPr lang="en-US" dirty="0"/>
              <a:t>The maximum point is corresponding to a transition point from tensile to compressive stresses caused by thermal stresses.</a:t>
            </a:r>
          </a:p>
          <a:p>
            <a:endParaRPr lang="en-US" dirty="0"/>
          </a:p>
        </p:txBody>
      </p:sp>
      <p:sp>
        <p:nvSpPr>
          <p:cNvPr id="4" name="Slide Number Placeholder 3">
            <a:extLst>
              <a:ext uri="{FF2B5EF4-FFF2-40B4-BE49-F238E27FC236}">
                <a16:creationId xmlns:a16="http://schemas.microsoft.com/office/drawing/2014/main" id="{92AA2AB8-0646-4501-AE65-B632F2C1459A}"/>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descr="Chart, line chart, scatter chart&#10;&#10;Description automatically generated">
            <a:extLst>
              <a:ext uri="{FF2B5EF4-FFF2-40B4-BE49-F238E27FC236}">
                <a16:creationId xmlns:a16="http://schemas.microsoft.com/office/drawing/2014/main" id="{5F1F53FD-CD89-4866-AC86-EE67EB8694B9}"/>
              </a:ext>
            </a:extLst>
          </p:cNvPr>
          <p:cNvPicPr>
            <a:picLocks noChangeAspect="1"/>
          </p:cNvPicPr>
          <p:nvPr/>
        </p:nvPicPr>
        <p:blipFill rotWithShape="1">
          <a:blip r:embed="rId2"/>
          <a:srcRect r="51411"/>
          <a:stretch/>
        </p:blipFill>
        <p:spPr>
          <a:xfrm>
            <a:off x="6261753" y="703660"/>
            <a:ext cx="2459024" cy="1868090"/>
          </a:xfrm>
          <a:prstGeom prst="rect">
            <a:avLst/>
          </a:prstGeom>
        </p:spPr>
      </p:pic>
      <p:pic>
        <p:nvPicPr>
          <p:cNvPr id="6" name="Picture 5" descr="Chart, line chart, scatter chart&#10;&#10;Description automatically generated">
            <a:extLst>
              <a:ext uri="{FF2B5EF4-FFF2-40B4-BE49-F238E27FC236}">
                <a16:creationId xmlns:a16="http://schemas.microsoft.com/office/drawing/2014/main" id="{64F64F0D-0D3D-4628-B214-EC1BA6DE1847}"/>
              </a:ext>
            </a:extLst>
          </p:cNvPr>
          <p:cNvPicPr>
            <a:picLocks noChangeAspect="1"/>
          </p:cNvPicPr>
          <p:nvPr/>
        </p:nvPicPr>
        <p:blipFill rotWithShape="1">
          <a:blip r:embed="rId2"/>
          <a:srcRect l="48449"/>
          <a:stretch/>
        </p:blipFill>
        <p:spPr>
          <a:xfrm>
            <a:off x="6077830" y="2649298"/>
            <a:ext cx="2719294" cy="1947106"/>
          </a:xfrm>
          <a:prstGeom prst="rect">
            <a:avLst/>
          </a:prstGeom>
        </p:spPr>
      </p:pic>
    </p:spTree>
    <p:extLst>
      <p:ext uri="{BB962C8B-B14F-4D97-AF65-F5344CB8AC3E}">
        <p14:creationId xmlns:p14="http://schemas.microsoft.com/office/powerpoint/2010/main" val="3109293407"/>
      </p:ext>
    </p:extLst>
  </p:cSld>
  <p:clrMapOvr>
    <a:masterClrMapping/>
  </p:clrMapOvr>
  <mc:AlternateContent xmlns:mc="http://schemas.openxmlformats.org/markup-compatibility/2006" xmlns:p14="http://schemas.microsoft.com/office/powerpoint/2010/main">
    <mc:Choice Requires="p14">
      <p:transition spd="slow" p14:dur="2000" advTm="172581"/>
    </mc:Choice>
    <mc:Fallback xmlns="">
      <p:transition spd="slow" advTm="17258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3053-F48C-479A-9CA7-FD184A03BD06}"/>
              </a:ext>
            </a:extLst>
          </p:cNvPr>
          <p:cNvSpPr>
            <a:spLocks noGrp="1"/>
          </p:cNvSpPr>
          <p:nvPr>
            <p:ph type="title"/>
          </p:nvPr>
        </p:nvSpPr>
        <p:spPr>
          <a:xfrm>
            <a:off x="104587" y="548878"/>
            <a:ext cx="4658659" cy="370797"/>
          </a:xfrm>
        </p:spPr>
        <p:txBody>
          <a:bodyPr/>
          <a:lstStyle/>
          <a:p>
            <a:r>
              <a:rPr lang="en-US" dirty="0"/>
              <a:t>Stationary Cracks in an LWR Fuel Pellet</a:t>
            </a:r>
          </a:p>
        </p:txBody>
      </p:sp>
      <p:sp>
        <p:nvSpPr>
          <p:cNvPr id="3" name="Content Placeholder 2">
            <a:extLst>
              <a:ext uri="{FF2B5EF4-FFF2-40B4-BE49-F238E27FC236}">
                <a16:creationId xmlns:a16="http://schemas.microsoft.com/office/drawing/2014/main" id="{57F8A9A3-455F-4885-95DA-D442364BB441}"/>
              </a:ext>
            </a:extLst>
          </p:cNvPr>
          <p:cNvSpPr>
            <a:spLocks noGrp="1"/>
          </p:cNvSpPr>
          <p:nvPr>
            <p:ph idx="1"/>
          </p:nvPr>
        </p:nvSpPr>
        <p:spPr>
          <a:xfrm>
            <a:off x="104588" y="1103114"/>
            <a:ext cx="6051177" cy="2327672"/>
          </a:xfrm>
        </p:spPr>
        <p:txBody>
          <a:bodyPr/>
          <a:lstStyle/>
          <a:p>
            <a:r>
              <a:rPr lang="en-US" sz="1400" dirty="0"/>
              <a:t>For cracks with the same length, as their number increase, the SIF decreases.</a:t>
            </a:r>
          </a:p>
          <a:p>
            <a:r>
              <a:rPr lang="en-US" sz="1400" dirty="0"/>
              <a:t>The presence of other cracks decreases the constraint on the outside of the pellet and reduces the average hoop stress at a given radius, which reduces the SIF at the crack tips.</a:t>
            </a:r>
          </a:p>
          <a:p>
            <a:r>
              <a:rPr lang="en-US" sz="1400" dirty="0"/>
              <a:t>The decrease of the SIFs with the number of cracks follows an exponential function.</a:t>
            </a:r>
          </a:p>
          <a:p>
            <a:r>
              <a:rPr lang="en-US" sz="1400" dirty="0"/>
              <a:t>Beyond 5 or 6 cracks, no significant decrease occurs with increasing the cracks number.</a:t>
            </a:r>
          </a:p>
          <a:p>
            <a:pPr marL="0" indent="0">
              <a:buNone/>
            </a:pPr>
            <a:endParaRPr lang="en-US" dirty="0"/>
          </a:p>
        </p:txBody>
      </p:sp>
      <p:sp>
        <p:nvSpPr>
          <p:cNvPr id="4" name="Slide Number Placeholder 3">
            <a:extLst>
              <a:ext uri="{FF2B5EF4-FFF2-40B4-BE49-F238E27FC236}">
                <a16:creationId xmlns:a16="http://schemas.microsoft.com/office/drawing/2014/main" id="{4C373863-5CDB-4753-A599-E45F9C4A8115}"/>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descr="Chart, line chart&#10;&#10;Description automatically generated">
            <a:extLst>
              <a:ext uri="{FF2B5EF4-FFF2-40B4-BE49-F238E27FC236}">
                <a16:creationId xmlns:a16="http://schemas.microsoft.com/office/drawing/2014/main" id="{AAE590AA-2F6D-4005-BDA3-A1B9D6B43475}"/>
              </a:ext>
            </a:extLst>
          </p:cNvPr>
          <p:cNvPicPr>
            <a:picLocks noChangeAspect="1"/>
          </p:cNvPicPr>
          <p:nvPr/>
        </p:nvPicPr>
        <p:blipFill>
          <a:blip r:embed="rId2"/>
          <a:stretch>
            <a:fillRect/>
          </a:stretch>
        </p:blipFill>
        <p:spPr>
          <a:xfrm>
            <a:off x="6155765" y="955826"/>
            <a:ext cx="2910674" cy="2198080"/>
          </a:xfrm>
          <a:prstGeom prst="rect">
            <a:avLst/>
          </a:prstGeom>
        </p:spPr>
      </p:pic>
    </p:spTree>
    <p:extLst>
      <p:ext uri="{BB962C8B-B14F-4D97-AF65-F5344CB8AC3E}">
        <p14:creationId xmlns:p14="http://schemas.microsoft.com/office/powerpoint/2010/main" val="1868227750"/>
      </p:ext>
    </p:extLst>
  </p:cSld>
  <p:clrMapOvr>
    <a:masterClrMapping/>
  </p:clrMapOvr>
  <mc:AlternateContent xmlns:mc="http://schemas.openxmlformats.org/markup-compatibility/2006" xmlns:p14="http://schemas.microsoft.com/office/powerpoint/2010/main">
    <mc:Choice Requires="p14">
      <p:transition spd="slow" p14:dur="2000" advTm="71231"/>
    </mc:Choice>
    <mc:Fallback xmlns="">
      <p:transition spd="slow" advTm="7123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4BD5-9389-4340-B309-1E99A9D46831}"/>
              </a:ext>
            </a:extLst>
          </p:cNvPr>
          <p:cNvSpPr>
            <a:spLocks noGrp="1"/>
          </p:cNvSpPr>
          <p:nvPr>
            <p:ph type="title"/>
          </p:nvPr>
        </p:nvSpPr>
        <p:spPr>
          <a:xfrm>
            <a:off x="104587" y="548878"/>
            <a:ext cx="4688541" cy="370797"/>
          </a:xfrm>
        </p:spPr>
        <p:txBody>
          <a:bodyPr/>
          <a:lstStyle/>
          <a:p>
            <a:r>
              <a:rPr lang="en-US" dirty="0"/>
              <a:t>Stationary Cracks in an LWR Fuel Pellet</a:t>
            </a:r>
          </a:p>
        </p:txBody>
      </p:sp>
      <p:sp>
        <p:nvSpPr>
          <p:cNvPr id="3" name="Content Placeholder 2">
            <a:extLst>
              <a:ext uri="{FF2B5EF4-FFF2-40B4-BE49-F238E27FC236}">
                <a16:creationId xmlns:a16="http://schemas.microsoft.com/office/drawing/2014/main" id="{5EC136DE-FB4A-4792-B251-4B59BB56B147}"/>
              </a:ext>
            </a:extLst>
          </p:cNvPr>
          <p:cNvSpPr>
            <a:spLocks noGrp="1"/>
          </p:cNvSpPr>
          <p:nvPr>
            <p:ph idx="1"/>
          </p:nvPr>
        </p:nvSpPr>
        <p:spPr>
          <a:xfrm>
            <a:off x="104588" y="1103114"/>
            <a:ext cx="6081059" cy="3110298"/>
          </a:xfrm>
        </p:spPr>
        <p:txBody>
          <a:bodyPr/>
          <a:lstStyle/>
          <a:p>
            <a:r>
              <a:rPr lang="en-US" sz="1400" dirty="0"/>
              <a:t>These two plots show the stress intensity factor as a function of crack length for varying numbers of radial cracks from one to six together on a single plot at two different points in time during the same ramp to full power.</a:t>
            </a:r>
          </a:p>
          <a:p>
            <a:r>
              <a:rPr lang="en-US" sz="1400" dirty="0"/>
              <a:t>At higher powers, the family of curves has essentially the same shape, but is scaled up.</a:t>
            </a:r>
          </a:p>
          <a:p>
            <a:r>
              <a:rPr lang="en-US" sz="1400" dirty="0"/>
              <a:t>The power level in the upper plot is smaller than the level at the cracks are expected to initiate.</a:t>
            </a:r>
          </a:p>
          <a:p>
            <a:r>
              <a:rPr lang="en-US" sz="1400" dirty="0"/>
              <a:t>Thermal stresses cause the stress intensity to exceed the material’s toughness.</a:t>
            </a:r>
          </a:p>
          <a:p>
            <a:r>
              <a:rPr lang="en-US" sz="1400" dirty="0"/>
              <a:t>Initiating additional cracks or propagating existing cracks can reduce the SIF until a stable equilibrium state is reached.</a:t>
            </a:r>
          </a:p>
          <a:p>
            <a:r>
              <a:rPr lang="en-US" dirty="0"/>
              <a:t>The final number of cracks at a given power level depends heavily on the number of the large cracks that initiated with intensity factors above a critical value.</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DD2271A-19B2-4F97-A94A-DCBFEDF5D1CE}"/>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7" name="Picture 6">
            <a:extLst>
              <a:ext uri="{FF2B5EF4-FFF2-40B4-BE49-F238E27FC236}">
                <a16:creationId xmlns:a16="http://schemas.microsoft.com/office/drawing/2014/main" id="{DB8CCBC8-2428-49B3-924C-7C8DEF5D590F}"/>
              </a:ext>
            </a:extLst>
          </p:cNvPr>
          <p:cNvPicPr>
            <a:picLocks noChangeAspect="1"/>
          </p:cNvPicPr>
          <p:nvPr/>
        </p:nvPicPr>
        <p:blipFill>
          <a:blip r:embed="rId2"/>
          <a:stretch>
            <a:fillRect/>
          </a:stretch>
        </p:blipFill>
        <p:spPr>
          <a:xfrm>
            <a:off x="6280143" y="687294"/>
            <a:ext cx="2542248" cy="1981200"/>
          </a:xfrm>
          <a:prstGeom prst="rect">
            <a:avLst/>
          </a:prstGeom>
        </p:spPr>
      </p:pic>
      <p:pic>
        <p:nvPicPr>
          <p:cNvPr id="9" name="Picture 8">
            <a:extLst>
              <a:ext uri="{FF2B5EF4-FFF2-40B4-BE49-F238E27FC236}">
                <a16:creationId xmlns:a16="http://schemas.microsoft.com/office/drawing/2014/main" id="{2ED206E1-76C6-41F6-A7BD-3EEE76A0E341}"/>
              </a:ext>
            </a:extLst>
          </p:cNvPr>
          <p:cNvPicPr>
            <a:picLocks noChangeAspect="1"/>
          </p:cNvPicPr>
          <p:nvPr/>
        </p:nvPicPr>
        <p:blipFill>
          <a:blip r:embed="rId3"/>
          <a:stretch>
            <a:fillRect/>
          </a:stretch>
        </p:blipFill>
        <p:spPr>
          <a:xfrm>
            <a:off x="6280143" y="2760214"/>
            <a:ext cx="2467908" cy="1915329"/>
          </a:xfrm>
          <a:prstGeom prst="rect">
            <a:avLst/>
          </a:prstGeom>
        </p:spPr>
      </p:pic>
    </p:spTree>
    <p:extLst>
      <p:ext uri="{BB962C8B-B14F-4D97-AF65-F5344CB8AC3E}">
        <p14:creationId xmlns:p14="http://schemas.microsoft.com/office/powerpoint/2010/main" val="1692191009"/>
      </p:ext>
    </p:extLst>
  </p:cSld>
  <p:clrMapOvr>
    <a:masterClrMapping/>
  </p:clrMapOvr>
  <mc:AlternateContent xmlns:mc="http://schemas.openxmlformats.org/markup-compatibility/2006" xmlns:p14="http://schemas.microsoft.com/office/powerpoint/2010/main">
    <mc:Choice Requires="p14">
      <p:transition spd="slow" p14:dur="2000" advTm="149253"/>
    </mc:Choice>
    <mc:Fallback xmlns="">
      <p:transition spd="slow" advTm="14925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F1CE-04CF-4906-914E-1CE7586E0D7E}"/>
              </a:ext>
            </a:extLst>
          </p:cNvPr>
          <p:cNvSpPr>
            <a:spLocks noGrp="1"/>
          </p:cNvSpPr>
          <p:nvPr>
            <p:ph type="title"/>
          </p:nvPr>
        </p:nvSpPr>
        <p:spPr>
          <a:xfrm>
            <a:off x="104588" y="548878"/>
            <a:ext cx="4879788" cy="370797"/>
          </a:xfrm>
        </p:spPr>
        <p:txBody>
          <a:bodyPr/>
          <a:lstStyle/>
          <a:p>
            <a:r>
              <a:rPr lang="en-US" dirty="0"/>
              <a:t>Propagating Cracks in an LWR Fuel Pellet</a:t>
            </a:r>
          </a:p>
        </p:txBody>
      </p:sp>
      <p:sp>
        <p:nvSpPr>
          <p:cNvPr id="3" name="Content Placeholder 2">
            <a:extLst>
              <a:ext uri="{FF2B5EF4-FFF2-40B4-BE49-F238E27FC236}">
                <a16:creationId xmlns:a16="http://schemas.microsoft.com/office/drawing/2014/main" id="{56717301-9134-4D95-A675-1A1B771F2F3A}"/>
              </a:ext>
            </a:extLst>
          </p:cNvPr>
          <p:cNvSpPr>
            <a:spLocks noGrp="1"/>
          </p:cNvSpPr>
          <p:nvPr>
            <p:ph idx="1"/>
          </p:nvPr>
        </p:nvSpPr>
        <p:spPr>
          <a:xfrm>
            <a:off x="104588" y="1103113"/>
            <a:ext cx="8229600" cy="2745733"/>
          </a:xfrm>
        </p:spPr>
        <p:txBody>
          <a:bodyPr/>
          <a:lstStyle/>
          <a:p>
            <a:r>
              <a:rPr lang="en-US" dirty="0"/>
              <a:t>To predict the propagation of discrete cracks in a nuclear fuel pellet:</a:t>
            </a:r>
          </a:p>
          <a:p>
            <a:pPr lvl="1"/>
            <a:r>
              <a:rPr lang="en-US" sz="1200" dirty="0"/>
              <a:t>no initial cracks are prescribed</a:t>
            </a:r>
          </a:p>
          <a:p>
            <a:pPr lvl="1"/>
            <a:r>
              <a:rPr lang="en-US" sz="1200" dirty="0"/>
              <a:t>cracks are permitted to initiate in elements adjacent to the exterior boundary</a:t>
            </a:r>
          </a:p>
          <a:p>
            <a:pPr lvl="1"/>
            <a:r>
              <a:rPr lang="en-US" sz="1200" dirty="0"/>
              <a:t>Crack will initiate if maximum principal tensile stress exceeds the tensile strength of the material</a:t>
            </a:r>
          </a:p>
          <a:p>
            <a:pPr lvl="1"/>
            <a:r>
              <a:rPr lang="en-US" sz="1200" dirty="0"/>
              <a:t>Once the cracks initiate, fracture integrals are evaluated.</a:t>
            </a:r>
          </a:p>
          <a:p>
            <a:pPr lvl="1"/>
            <a:r>
              <a:rPr lang="en-US" sz="1200" dirty="0"/>
              <a:t>cracks are allowed to grow if the stress intensity factor exceeds a critical value.</a:t>
            </a:r>
          </a:p>
          <a:p>
            <a:pPr lvl="1"/>
            <a:r>
              <a:rPr lang="en-US" sz="1200" dirty="0"/>
              <a:t>Two separate simulations were run, using critical stress intensity factors.</a:t>
            </a:r>
          </a:p>
          <a:p>
            <a:pPr lvl="1"/>
            <a:r>
              <a:rPr lang="en-US" sz="1200" dirty="0"/>
              <a:t>Typical values for ceramics are considered.</a:t>
            </a:r>
          </a:p>
          <a:p>
            <a:r>
              <a:rPr lang="en-US" dirty="0"/>
              <a:t>There is no enough experimental data available to validate these models.</a:t>
            </a:r>
          </a:p>
          <a:p>
            <a:r>
              <a:rPr lang="en-US" dirty="0"/>
              <a:t>Fracture propagation in LWR fuel is relatively insensitive to the fracture growth criteria.</a:t>
            </a:r>
          </a:p>
          <a:p>
            <a:r>
              <a:rPr lang="en-US" dirty="0"/>
              <a:t>A simple sensitivity study is considered in this work.</a:t>
            </a:r>
          </a:p>
        </p:txBody>
      </p:sp>
      <p:sp>
        <p:nvSpPr>
          <p:cNvPr id="4" name="Slide Number Placeholder 3">
            <a:extLst>
              <a:ext uri="{FF2B5EF4-FFF2-40B4-BE49-F238E27FC236}">
                <a16:creationId xmlns:a16="http://schemas.microsoft.com/office/drawing/2014/main" id="{95196BFF-603B-4BE7-A31B-84EA90C2B70C}"/>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3008527658"/>
      </p:ext>
    </p:extLst>
  </p:cSld>
  <p:clrMapOvr>
    <a:masterClrMapping/>
  </p:clrMapOvr>
  <mc:AlternateContent xmlns:mc="http://schemas.openxmlformats.org/markup-compatibility/2006" xmlns:p14="http://schemas.microsoft.com/office/powerpoint/2010/main">
    <mc:Choice Requires="p14">
      <p:transition spd="slow" p14:dur="2000" advTm="131790"/>
    </mc:Choice>
    <mc:Fallback xmlns="">
      <p:transition spd="slow" advTm="1317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B8C5-524E-4450-80AC-A24FA64D6B72}"/>
              </a:ext>
            </a:extLst>
          </p:cNvPr>
          <p:cNvSpPr>
            <a:spLocks noGrp="1"/>
          </p:cNvSpPr>
          <p:nvPr>
            <p:ph type="title"/>
          </p:nvPr>
        </p:nvSpPr>
        <p:spPr>
          <a:xfrm>
            <a:off x="104587" y="548878"/>
            <a:ext cx="4909671" cy="370797"/>
          </a:xfrm>
        </p:spPr>
        <p:txBody>
          <a:bodyPr/>
          <a:lstStyle/>
          <a:p>
            <a:r>
              <a:rPr lang="en-US" dirty="0"/>
              <a:t>Propagating Cracks in an LWR Fuel Pellet</a:t>
            </a:r>
          </a:p>
        </p:txBody>
      </p:sp>
      <p:sp>
        <p:nvSpPr>
          <p:cNvPr id="4" name="Slide Number Placeholder 3">
            <a:extLst>
              <a:ext uri="{FF2B5EF4-FFF2-40B4-BE49-F238E27FC236}">
                <a16:creationId xmlns:a16="http://schemas.microsoft.com/office/drawing/2014/main" id="{D549137B-B163-4147-8C7A-0E180F39933B}"/>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12" name="Picture 11">
            <a:extLst>
              <a:ext uri="{FF2B5EF4-FFF2-40B4-BE49-F238E27FC236}">
                <a16:creationId xmlns:a16="http://schemas.microsoft.com/office/drawing/2014/main" id="{7FBFAF80-4C4E-4DA8-AFAC-973753EC9C99}"/>
              </a:ext>
            </a:extLst>
          </p:cNvPr>
          <p:cNvPicPr>
            <a:picLocks noChangeAspect="1"/>
          </p:cNvPicPr>
          <p:nvPr/>
        </p:nvPicPr>
        <p:blipFill>
          <a:blip r:embed="rId2"/>
          <a:stretch>
            <a:fillRect/>
          </a:stretch>
        </p:blipFill>
        <p:spPr>
          <a:xfrm>
            <a:off x="616947" y="1525642"/>
            <a:ext cx="3256857" cy="2934872"/>
          </a:xfrm>
          <a:prstGeom prst="rect">
            <a:avLst/>
          </a:prstGeom>
        </p:spPr>
      </p:pic>
      <p:pic>
        <p:nvPicPr>
          <p:cNvPr id="13" name="Picture 12">
            <a:extLst>
              <a:ext uri="{FF2B5EF4-FFF2-40B4-BE49-F238E27FC236}">
                <a16:creationId xmlns:a16="http://schemas.microsoft.com/office/drawing/2014/main" id="{7DFB082F-8375-4FA2-979E-BD31764776AF}"/>
              </a:ext>
            </a:extLst>
          </p:cNvPr>
          <p:cNvPicPr>
            <a:picLocks noChangeAspect="1"/>
          </p:cNvPicPr>
          <p:nvPr/>
        </p:nvPicPr>
        <p:blipFill>
          <a:blip r:embed="rId3"/>
          <a:stretch>
            <a:fillRect/>
          </a:stretch>
        </p:blipFill>
        <p:spPr>
          <a:xfrm>
            <a:off x="5127673" y="1525642"/>
            <a:ext cx="3345821" cy="2935903"/>
          </a:xfrm>
          <a:prstGeom prst="rect">
            <a:avLst/>
          </a:prstGeom>
        </p:spPr>
      </p:pic>
      <p:sp>
        <p:nvSpPr>
          <p:cNvPr id="14" name="TextBox 13">
            <a:extLst>
              <a:ext uri="{FF2B5EF4-FFF2-40B4-BE49-F238E27FC236}">
                <a16:creationId xmlns:a16="http://schemas.microsoft.com/office/drawing/2014/main" id="{44D94502-ABBF-43F8-8774-3D553F6DD81C}"/>
              </a:ext>
            </a:extLst>
          </p:cNvPr>
          <p:cNvSpPr txBox="1"/>
          <p:nvPr/>
        </p:nvSpPr>
        <p:spPr>
          <a:xfrm>
            <a:off x="1723293" y="4563180"/>
            <a:ext cx="81624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Low SIF</a:t>
            </a:r>
          </a:p>
        </p:txBody>
      </p:sp>
      <p:sp>
        <p:nvSpPr>
          <p:cNvPr id="15" name="TextBox 14">
            <a:extLst>
              <a:ext uri="{FF2B5EF4-FFF2-40B4-BE49-F238E27FC236}">
                <a16:creationId xmlns:a16="http://schemas.microsoft.com/office/drawing/2014/main" id="{8B41AE6B-9A08-49DA-B322-F8A7538F6911}"/>
              </a:ext>
            </a:extLst>
          </p:cNvPr>
          <p:cNvSpPr txBox="1"/>
          <p:nvPr/>
        </p:nvSpPr>
        <p:spPr>
          <a:xfrm>
            <a:off x="6355236" y="4563180"/>
            <a:ext cx="84670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High SIF</a:t>
            </a:r>
          </a:p>
        </p:txBody>
      </p:sp>
    </p:spTree>
    <p:extLst>
      <p:ext uri="{BB962C8B-B14F-4D97-AF65-F5344CB8AC3E}">
        <p14:creationId xmlns:p14="http://schemas.microsoft.com/office/powerpoint/2010/main" val="2511137905"/>
      </p:ext>
    </p:extLst>
  </p:cSld>
  <p:clrMapOvr>
    <a:masterClrMapping/>
  </p:clrMapOvr>
  <mc:AlternateContent xmlns:mc="http://schemas.openxmlformats.org/markup-compatibility/2006" xmlns:p14="http://schemas.microsoft.com/office/powerpoint/2010/main">
    <mc:Choice Requires="p14">
      <p:transition spd="slow" p14:dur="2000" advTm="226802"/>
    </mc:Choice>
    <mc:Fallback xmlns="">
      <p:transition spd="slow" advTm="22680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AAC0-8208-4864-9421-ADADBD6D5222}"/>
              </a:ext>
            </a:extLst>
          </p:cNvPr>
          <p:cNvSpPr>
            <a:spLocks noGrp="1"/>
          </p:cNvSpPr>
          <p:nvPr>
            <p:ph type="title"/>
          </p:nvPr>
        </p:nvSpPr>
        <p:spPr>
          <a:xfrm>
            <a:off x="104587" y="548878"/>
            <a:ext cx="5112871" cy="370797"/>
          </a:xfrm>
        </p:spPr>
        <p:txBody>
          <a:bodyPr/>
          <a:lstStyle/>
          <a:p>
            <a:r>
              <a:rPr lang="en-US" dirty="0"/>
              <a:t>Propagating Cracks in an LWR Fuel Pellet</a:t>
            </a:r>
          </a:p>
        </p:txBody>
      </p:sp>
      <p:pic>
        <p:nvPicPr>
          <p:cNvPr id="6" name="Content Placeholder 5">
            <a:extLst>
              <a:ext uri="{FF2B5EF4-FFF2-40B4-BE49-F238E27FC236}">
                <a16:creationId xmlns:a16="http://schemas.microsoft.com/office/drawing/2014/main" id="{95A8CF30-A130-4DD0-9F4F-6B437382ABB7}"/>
              </a:ext>
            </a:extLst>
          </p:cNvPr>
          <p:cNvPicPr>
            <a:picLocks noGrp="1" noChangeAspect="1"/>
          </p:cNvPicPr>
          <p:nvPr>
            <p:ph idx="1"/>
          </p:nvPr>
        </p:nvPicPr>
        <p:blipFill>
          <a:blip r:embed="rId2"/>
          <a:stretch>
            <a:fillRect/>
          </a:stretch>
        </p:blipFill>
        <p:spPr>
          <a:xfrm>
            <a:off x="2720157" y="1210889"/>
            <a:ext cx="3833043" cy="3464954"/>
          </a:xfrm>
        </p:spPr>
      </p:pic>
      <p:sp>
        <p:nvSpPr>
          <p:cNvPr id="4" name="Slide Number Placeholder 3">
            <a:extLst>
              <a:ext uri="{FF2B5EF4-FFF2-40B4-BE49-F238E27FC236}">
                <a16:creationId xmlns:a16="http://schemas.microsoft.com/office/drawing/2014/main" id="{F75D6E23-07D4-4B60-8676-366EEC9BF6B4}"/>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301467166"/>
      </p:ext>
    </p:extLst>
  </p:cSld>
  <p:clrMapOvr>
    <a:masterClrMapping/>
  </p:clrMapOvr>
  <mc:AlternateContent xmlns:mc="http://schemas.openxmlformats.org/markup-compatibility/2006" xmlns:p14="http://schemas.microsoft.com/office/powerpoint/2010/main">
    <mc:Choice Requires="p14">
      <p:transition spd="slow" p14:dur="2000" advTm="136486"/>
    </mc:Choice>
    <mc:Fallback xmlns="">
      <p:transition spd="slow" advTm="13648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B978F-DE02-46B9-B2D9-C856662208C1}"/>
              </a:ext>
            </a:extLst>
          </p:cNvPr>
          <p:cNvSpPr>
            <a:spLocks noGrp="1"/>
          </p:cNvSpPr>
          <p:nvPr>
            <p:ph type="title"/>
          </p:nvPr>
        </p:nvSpPr>
        <p:spPr>
          <a:xfrm>
            <a:off x="2756647" y="548878"/>
            <a:ext cx="3630706" cy="370797"/>
          </a:xfrm>
        </p:spPr>
        <p:txBody>
          <a:bodyPr/>
          <a:lstStyle/>
          <a:p>
            <a:pPr algn="ctr"/>
            <a:r>
              <a:rPr lang="en-US" sz="2400" dirty="0">
                <a:effectLst>
                  <a:outerShdw blurRad="38100" dist="38100" dir="2700000" algn="tl">
                    <a:srgbClr val="000000">
                      <a:alpha val="43137"/>
                    </a:srgbClr>
                  </a:outerShdw>
                </a:effectLst>
              </a:rPr>
              <a:t>Outline</a:t>
            </a:r>
          </a:p>
        </p:txBody>
      </p:sp>
      <p:sp>
        <p:nvSpPr>
          <p:cNvPr id="3" name="Content Placeholder 2">
            <a:extLst>
              <a:ext uri="{FF2B5EF4-FFF2-40B4-BE49-F238E27FC236}">
                <a16:creationId xmlns:a16="http://schemas.microsoft.com/office/drawing/2014/main" id="{CF48AB99-497C-492B-9FDB-929972DA6611}"/>
              </a:ext>
            </a:extLst>
          </p:cNvPr>
          <p:cNvSpPr>
            <a:spLocks noGrp="1"/>
          </p:cNvSpPr>
          <p:nvPr>
            <p:ph idx="1"/>
          </p:nvPr>
        </p:nvSpPr>
        <p:spPr>
          <a:xfrm>
            <a:off x="415365" y="1237129"/>
            <a:ext cx="8229600" cy="3585883"/>
          </a:xfrm>
        </p:spPr>
        <p:txBody>
          <a:bodyPr/>
          <a:lstStyle/>
          <a:p>
            <a:r>
              <a:rPr lang="en-US" sz="1600" dirty="0"/>
              <a:t>Introduction</a:t>
            </a:r>
          </a:p>
          <a:p>
            <a:r>
              <a:rPr lang="en-US" sz="1600" dirty="0"/>
              <a:t>Governing Equations</a:t>
            </a:r>
          </a:p>
          <a:p>
            <a:r>
              <a:rPr lang="en-US" sz="1600" dirty="0"/>
              <a:t>Phantom-node-based X-FEM</a:t>
            </a:r>
          </a:p>
          <a:p>
            <a:r>
              <a:rPr lang="en-US" sz="1600" dirty="0"/>
              <a:t>MOOSE/BISON X-FEM Implementation</a:t>
            </a:r>
          </a:p>
          <a:p>
            <a:r>
              <a:rPr lang="en-US" sz="1600" dirty="0"/>
              <a:t>X-FEM Crack Initiation and Propagation</a:t>
            </a:r>
          </a:p>
          <a:p>
            <a:r>
              <a:rPr lang="en-US" sz="1600" dirty="0"/>
              <a:t>Numerical Examples:</a:t>
            </a:r>
          </a:p>
          <a:p>
            <a:pPr lvl="1"/>
            <a:r>
              <a:rPr lang="en-US" sz="1600" dirty="0"/>
              <a:t>Rectangular plate with an inclined crack</a:t>
            </a:r>
          </a:p>
          <a:p>
            <a:pPr lvl="1"/>
            <a:r>
              <a:rPr lang="en-US" sz="1600" dirty="0"/>
              <a:t>Crack propagation in a cruciform plate</a:t>
            </a:r>
          </a:p>
          <a:p>
            <a:pPr lvl="1"/>
            <a:r>
              <a:rPr lang="en-US" sz="1600" dirty="0"/>
              <a:t>LWR fuel pellet cracking</a:t>
            </a:r>
          </a:p>
          <a:p>
            <a:r>
              <a:rPr lang="en-US" sz="1600" dirty="0"/>
              <a:t>Critique and What next?</a:t>
            </a:r>
          </a:p>
          <a:p>
            <a:r>
              <a:rPr lang="en-US" sz="1600" dirty="0"/>
              <a:t>Conclusions</a:t>
            </a:r>
          </a:p>
        </p:txBody>
      </p:sp>
      <p:sp>
        <p:nvSpPr>
          <p:cNvPr id="4" name="Slide Number Placeholder 3">
            <a:extLst>
              <a:ext uri="{FF2B5EF4-FFF2-40B4-BE49-F238E27FC236}">
                <a16:creationId xmlns:a16="http://schemas.microsoft.com/office/drawing/2014/main" id="{05CC8E96-6FE2-466C-91F7-1215AC8EA0E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23651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F6D5-89EB-43B1-85AF-E79AE2273D6A}"/>
              </a:ext>
            </a:extLst>
          </p:cNvPr>
          <p:cNvSpPr>
            <a:spLocks noGrp="1"/>
          </p:cNvSpPr>
          <p:nvPr>
            <p:ph type="title"/>
          </p:nvPr>
        </p:nvSpPr>
        <p:spPr/>
        <p:txBody>
          <a:bodyPr/>
          <a:lstStyle/>
          <a:p>
            <a:r>
              <a:rPr lang="en-US" dirty="0"/>
              <a:t>Critique</a:t>
            </a:r>
          </a:p>
        </p:txBody>
      </p:sp>
      <p:sp>
        <p:nvSpPr>
          <p:cNvPr id="3" name="Content Placeholder 2">
            <a:extLst>
              <a:ext uri="{FF2B5EF4-FFF2-40B4-BE49-F238E27FC236}">
                <a16:creationId xmlns:a16="http://schemas.microsoft.com/office/drawing/2014/main" id="{E020C529-3C7B-433C-AFB5-FD2081272423}"/>
              </a:ext>
            </a:extLst>
          </p:cNvPr>
          <p:cNvSpPr>
            <a:spLocks noGrp="1"/>
          </p:cNvSpPr>
          <p:nvPr>
            <p:ph idx="1"/>
          </p:nvPr>
        </p:nvSpPr>
        <p:spPr>
          <a:xfrm>
            <a:off x="104588" y="965655"/>
            <a:ext cx="8229600" cy="2327672"/>
          </a:xfrm>
        </p:spPr>
        <p:txBody>
          <a:bodyPr/>
          <a:lstStyle/>
          <a:p>
            <a:r>
              <a:rPr lang="en-US" dirty="0"/>
              <a:t>Many typos were found.</a:t>
            </a:r>
          </a:p>
          <a:p>
            <a:r>
              <a:rPr lang="en-US" dirty="0"/>
              <a:t>It was not clear why the near-tip enrichment has been neglected and whether it can be used with the phantom-node-based method or not.</a:t>
            </a:r>
          </a:p>
          <a:p>
            <a:r>
              <a:rPr lang="en-US" dirty="0"/>
              <a:t>At the beginning, authors stated that the aim to demonstrate the implementation of X-FEM in Bison, however, in section 4 they discussed the implementation in MOOSE. Are they same or different? </a:t>
            </a:r>
          </a:p>
          <a:p>
            <a:r>
              <a:rPr lang="en-US" dirty="0"/>
              <a:t>The calculation method of the SIF are not clear.</a:t>
            </a:r>
          </a:p>
          <a:p>
            <a:r>
              <a:rPr lang="en-US" dirty="0"/>
              <a:t>Why the defects have been distributed over the whole pellet even though the cracks are assumed to initiate at the exterior only?</a:t>
            </a:r>
          </a:p>
          <a:p>
            <a:r>
              <a:rPr lang="en-US" dirty="0"/>
              <a:t>There’s a mismatch between figure 9 and figure 8.</a:t>
            </a:r>
          </a:p>
          <a:p>
            <a:endParaRPr lang="en-US" dirty="0"/>
          </a:p>
        </p:txBody>
      </p:sp>
      <p:sp>
        <p:nvSpPr>
          <p:cNvPr id="4" name="Slide Number Placeholder 3">
            <a:extLst>
              <a:ext uri="{FF2B5EF4-FFF2-40B4-BE49-F238E27FC236}">
                <a16:creationId xmlns:a16="http://schemas.microsoft.com/office/drawing/2014/main" id="{30D7F868-CDFD-4C5F-A6EC-2A14D7432A4B}"/>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
        <p:nvSpPr>
          <p:cNvPr id="5" name="Title 1">
            <a:extLst>
              <a:ext uri="{FF2B5EF4-FFF2-40B4-BE49-F238E27FC236}">
                <a16:creationId xmlns:a16="http://schemas.microsoft.com/office/drawing/2014/main" id="{E15C11BC-8637-4FD2-828C-205F1EA9FE47}"/>
              </a:ext>
            </a:extLst>
          </p:cNvPr>
          <p:cNvSpPr txBox="1">
            <a:spLocks/>
          </p:cNvSpPr>
          <p:nvPr/>
        </p:nvSpPr>
        <p:spPr bwMode="auto">
          <a:xfrm>
            <a:off x="104588" y="3289929"/>
            <a:ext cx="3630706" cy="370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000" b="1" kern="1200">
                <a:solidFill>
                  <a:schemeClr val="tx1"/>
                </a:solidFill>
                <a:effectLst>
                  <a:outerShdw blurRad="38100" dist="38100" dir="2700000" algn="tl">
                    <a:srgbClr val="000000">
                      <a:alpha val="43137"/>
                    </a:srgbClr>
                  </a:outerShdw>
                </a:effectLst>
                <a:latin typeface="Times New Roman" panose="02020603050405020304" pitchFamily="18" charset="0"/>
                <a:ea typeface="ＭＳ Ｐゴシック" charset="0"/>
                <a:cs typeface="Times New Roman" panose="02020603050405020304" pitchFamily="18" charset="0"/>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r>
              <a:rPr lang="en-US" dirty="0"/>
              <a:t>What next?</a:t>
            </a:r>
          </a:p>
        </p:txBody>
      </p:sp>
      <p:sp>
        <p:nvSpPr>
          <p:cNvPr id="6" name="Content Placeholder 2">
            <a:extLst>
              <a:ext uri="{FF2B5EF4-FFF2-40B4-BE49-F238E27FC236}">
                <a16:creationId xmlns:a16="http://schemas.microsoft.com/office/drawing/2014/main" id="{67A7F20E-4BB1-439D-ABD0-B65CBD089A0A}"/>
              </a:ext>
            </a:extLst>
          </p:cNvPr>
          <p:cNvSpPr txBox="1">
            <a:spLocks/>
          </p:cNvSpPr>
          <p:nvPr/>
        </p:nvSpPr>
        <p:spPr bwMode="auto">
          <a:xfrm>
            <a:off x="104588" y="3806379"/>
            <a:ext cx="8229600" cy="10978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1400" kern="1200">
                <a:solidFill>
                  <a:schemeClr val="tx1"/>
                </a:solidFill>
                <a:latin typeface="Times New Roman" panose="02020603050405020304" pitchFamily="18" charset="0"/>
                <a:ea typeface="ＭＳ Ｐゴシック" charset="0"/>
                <a:cs typeface="Times New Roman" panose="02020603050405020304" pitchFamily="18" charset="0"/>
              </a:defRPr>
            </a:lvl1pPr>
            <a:lvl2pPr marL="742950" indent="-285750" algn="l" defTabSz="457200" rtl="0" eaLnBrk="1" fontAlgn="base" hangingPunct="1">
              <a:spcBef>
                <a:spcPct val="20000"/>
              </a:spcBef>
              <a:spcAft>
                <a:spcPct val="0"/>
              </a:spcAft>
              <a:buFont typeface="Arial" charset="0"/>
              <a:buChar char="–"/>
              <a:defRPr sz="1400" kern="1200">
                <a:solidFill>
                  <a:schemeClr val="tx1"/>
                </a:solidFill>
                <a:latin typeface="Times New Roman" panose="02020603050405020304" pitchFamily="18" charset="0"/>
                <a:ea typeface="ＭＳ Ｐゴシック" charset="0"/>
                <a:cs typeface="Times New Roman" panose="02020603050405020304" pitchFamily="18" charset="0"/>
              </a:defRPr>
            </a:lvl2pPr>
            <a:lvl3pPr marL="1143000" indent="-228600" algn="l" defTabSz="457200" rtl="0" eaLnBrk="1" fontAlgn="base" hangingPunct="1">
              <a:spcBef>
                <a:spcPct val="20000"/>
              </a:spcBef>
              <a:spcAft>
                <a:spcPct val="0"/>
              </a:spcAft>
              <a:buFont typeface="Arial" charset="0"/>
              <a:buChar char="•"/>
              <a:defRPr sz="1200" kern="1200">
                <a:solidFill>
                  <a:schemeClr val="tx1"/>
                </a:solidFill>
                <a:latin typeface="Times New Roman" panose="02020603050405020304" pitchFamily="18" charset="0"/>
                <a:ea typeface="ＭＳ Ｐゴシック" charset="0"/>
                <a:cs typeface="Times New Roman" panose="02020603050405020304" pitchFamily="18" charset="0"/>
              </a:defRPr>
            </a:lvl3pPr>
            <a:lvl4pPr marL="1600200" indent="-228600" algn="l" defTabSz="457200" rtl="0" eaLnBrk="1" fontAlgn="base" hangingPunct="1">
              <a:spcBef>
                <a:spcPct val="20000"/>
              </a:spcBef>
              <a:spcAft>
                <a:spcPct val="0"/>
              </a:spcAft>
              <a:buFont typeface="Arial" charset="0"/>
              <a:buChar char="–"/>
              <a:defRPr sz="1200" kern="1200">
                <a:solidFill>
                  <a:schemeClr val="tx1"/>
                </a:solidFill>
                <a:latin typeface="Times New Roman" panose="02020603050405020304" pitchFamily="18" charset="0"/>
                <a:ea typeface="ＭＳ Ｐゴシック" charset="0"/>
                <a:cs typeface="Times New Roman" panose="02020603050405020304" pitchFamily="18" charset="0"/>
              </a:defRPr>
            </a:lvl4pPr>
            <a:lvl5pPr marL="2057400" indent="-228600" algn="l" defTabSz="457200" rtl="0" eaLnBrk="1" fontAlgn="base" hangingPunct="1">
              <a:spcBef>
                <a:spcPct val="20000"/>
              </a:spcBef>
              <a:spcAft>
                <a:spcPct val="0"/>
              </a:spcAft>
              <a:buFont typeface="Arial" charset="0"/>
              <a:buChar char="»"/>
              <a:defRPr sz="1200" kern="1200">
                <a:solidFill>
                  <a:schemeClr val="tx1"/>
                </a:solidFill>
                <a:latin typeface="Times New Roman" panose="02020603050405020304" pitchFamily="18" charset="0"/>
                <a:ea typeface="ＭＳ Ｐゴシック" charset="0"/>
                <a:cs typeface="Times New Roman" panose="02020603050405020304"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Reconsider the assumption that have been made.</a:t>
            </a:r>
          </a:p>
          <a:p>
            <a:r>
              <a:rPr lang="en-US" dirty="0"/>
              <a:t>Perform a comprehensive sensitivity analysis.</a:t>
            </a:r>
          </a:p>
          <a:p>
            <a:r>
              <a:rPr lang="en-US" dirty="0"/>
              <a:t>Combine and integrate this model with physical models.</a:t>
            </a:r>
          </a:p>
          <a:p>
            <a:r>
              <a:rPr lang="en-US" dirty="0"/>
              <a:t>Try to simulate a fuel pellet with real manufacturing defects.</a:t>
            </a:r>
          </a:p>
        </p:txBody>
      </p:sp>
    </p:spTree>
    <p:extLst>
      <p:ext uri="{BB962C8B-B14F-4D97-AF65-F5344CB8AC3E}">
        <p14:creationId xmlns:p14="http://schemas.microsoft.com/office/powerpoint/2010/main" val="2407206223"/>
      </p:ext>
    </p:extLst>
  </p:cSld>
  <p:clrMapOvr>
    <a:masterClrMapping/>
  </p:clrMapOvr>
  <mc:AlternateContent xmlns:mc="http://schemas.openxmlformats.org/markup-compatibility/2006" xmlns:p14="http://schemas.microsoft.com/office/powerpoint/2010/main">
    <mc:Choice Requires="p14">
      <p:transition spd="slow" p14:dur="2000" advTm="171980"/>
    </mc:Choice>
    <mc:Fallback xmlns="">
      <p:transition spd="slow" advTm="17198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49DF-FB0B-4C3B-B548-3678979B1D9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28444FC-1085-47DE-8D95-9C93BFEE3C31}"/>
              </a:ext>
            </a:extLst>
          </p:cNvPr>
          <p:cNvSpPr>
            <a:spLocks noGrp="1"/>
          </p:cNvSpPr>
          <p:nvPr>
            <p:ph idx="1"/>
          </p:nvPr>
        </p:nvSpPr>
        <p:spPr>
          <a:xfrm>
            <a:off x="104588" y="1103114"/>
            <a:ext cx="8229600" cy="1843286"/>
          </a:xfrm>
        </p:spPr>
        <p:txBody>
          <a:bodyPr/>
          <a:lstStyle/>
          <a:p>
            <a:r>
              <a:rPr lang="en-US" dirty="0"/>
              <a:t>This work was aiming to develop a usable engineering capability for modeling fracture propagation in ceramic nuclear fuel.</a:t>
            </a:r>
          </a:p>
          <a:p>
            <a:r>
              <a:rPr lang="en-US" dirty="0"/>
              <a:t>Thermo-mechanical phantom node-based X-FEM was used to study the fracture of different benchmark problems.</a:t>
            </a:r>
          </a:p>
          <a:p>
            <a:r>
              <a:rPr lang="en-US" dirty="0"/>
              <a:t>Benchmarking results agree well with the results reported in the literature.</a:t>
            </a:r>
          </a:p>
          <a:p>
            <a:r>
              <a:rPr lang="en-US" dirty="0"/>
              <a:t>X-FEM is suitable to be implemented in the BISON code because it has the same advantages as the standard FE besides the ability to simulate the fracture.</a:t>
            </a:r>
          </a:p>
        </p:txBody>
      </p:sp>
      <p:sp>
        <p:nvSpPr>
          <p:cNvPr id="4" name="Slide Number Placeholder 3">
            <a:extLst>
              <a:ext uri="{FF2B5EF4-FFF2-40B4-BE49-F238E27FC236}">
                <a16:creationId xmlns:a16="http://schemas.microsoft.com/office/drawing/2014/main" id="{7CB2536A-96E0-44EB-9E0E-AD8850CF4658}"/>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1330708078"/>
      </p:ext>
    </p:extLst>
  </p:cSld>
  <p:clrMapOvr>
    <a:masterClrMapping/>
  </p:clrMapOvr>
  <mc:AlternateContent xmlns:mc="http://schemas.openxmlformats.org/markup-compatibility/2006" xmlns:p14="http://schemas.microsoft.com/office/powerpoint/2010/main">
    <mc:Choice Requires="p14">
      <p:transition spd="slow" p14:dur="2000" advTm="45118"/>
    </mc:Choice>
    <mc:Fallback xmlns="">
      <p:transition spd="slow" advTm="4511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4128B-A7CD-4F37-96D3-22C79594EE97}"/>
              </a:ext>
            </a:extLst>
          </p:cNvPr>
          <p:cNvSpPr>
            <a:spLocks noGrp="1"/>
          </p:cNvSpPr>
          <p:nvPr>
            <p:ph type="title"/>
          </p:nvPr>
        </p:nvSpPr>
        <p:spPr>
          <a:xfrm>
            <a:off x="2756647" y="2386351"/>
            <a:ext cx="3630706" cy="370797"/>
          </a:xfrm>
        </p:spPr>
        <p:txBody>
          <a:bodyPr/>
          <a:lstStyle/>
          <a:p>
            <a:pPr algn="ctr"/>
            <a:r>
              <a:rPr lang="en-US" dirty="0"/>
              <a:t>Any Questions!</a:t>
            </a:r>
          </a:p>
        </p:txBody>
      </p:sp>
      <p:sp>
        <p:nvSpPr>
          <p:cNvPr id="4" name="Slide Number Placeholder 3">
            <a:extLst>
              <a:ext uri="{FF2B5EF4-FFF2-40B4-BE49-F238E27FC236}">
                <a16:creationId xmlns:a16="http://schemas.microsoft.com/office/drawing/2014/main" id="{E56E0E5C-9DBA-4B04-8F5D-0E6E774EF992}"/>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1901739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53259-0749-406A-BF0F-65288B3C8EE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EF86FF9-5D49-4D11-B72A-1370BC01B610}"/>
              </a:ext>
            </a:extLst>
          </p:cNvPr>
          <p:cNvSpPr>
            <a:spLocks noGrp="1"/>
          </p:cNvSpPr>
          <p:nvPr>
            <p:ph idx="1"/>
          </p:nvPr>
        </p:nvSpPr>
        <p:spPr>
          <a:xfrm>
            <a:off x="104588" y="1103114"/>
            <a:ext cx="8229600" cy="3937994"/>
          </a:xfrm>
        </p:spPr>
        <p:txBody>
          <a:bodyPr/>
          <a:lstStyle/>
          <a:p>
            <a:r>
              <a:rPr lang="en-US" sz="1400" dirty="0"/>
              <a:t>Thermal gradients generate non-uniform volumetric expansion which causes tensile stresses high enough to result in fracture.</a:t>
            </a:r>
          </a:p>
          <a:p>
            <a:r>
              <a:rPr lang="en-US" sz="1400" dirty="0"/>
              <a:t>Under normal operating condition, thermal stresses cause the formation of radial and axial cracks.</a:t>
            </a:r>
          </a:p>
          <a:p>
            <a:r>
              <a:rPr lang="en-US" dirty="0"/>
              <a:t>Cracks formation leads to the following:</a:t>
            </a:r>
          </a:p>
          <a:p>
            <a:pPr marL="742950" lvl="2" indent="-342900">
              <a:buFont typeface="+mj-lt"/>
              <a:buAutoNum type="arabicPeriod"/>
            </a:pPr>
            <a:r>
              <a:rPr lang="en-US" dirty="0"/>
              <a:t>Decrease the constraint in the region of formation which increases the average pellet diameter.</a:t>
            </a:r>
          </a:p>
          <a:p>
            <a:pPr marL="742950" lvl="2" indent="-342900">
              <a:buFont typeface="+mj-lt"/>
              <a:buAutoNum type="arabicPeriod"/>
            </a:pPr>
            <a:r>
              <a:rPr lang="en-US" dirty="0"/>
              <a:t>Radial relocation where the fragments move radially outward which decreases the fuel gap</a:t>
            </a:r>
          </a:p>
          <a:p>
            <a:pPr marL="742950" lvl="2" indent="-342900">
              <a:buFont typeface="+mj-lt"/>
              <a:buAutoNum type="arabicPeriod"/>
            </a:pPr>
            <a:r>
              <a:rPr lang="en-US" dirty="0"/>
              <a:t>Decrease the effective conductivity in directions normal to the gap</a:t>
            </a:r>
          </a:p>
          <a:p>
            <a:pPr marL="742950" lvl="2" indent="-342900">
              <a:buFont typeface="+mj-lt"/>
              <a:buAutoNum type="arabicPeriod"/>
            </a:pPr>
            <a:r>
              <a:rPr lang="en-US" dirty="0"/>
              <a:t>PCMI due to the stress concentrations in the cladding adjacent to cracks</a:t>
            </a:r>
          </a:p>
          <a:p>
            <a:r>
              <a:rPr lang="en-US" dirty="0"/>
              <a:t>Many models have been used in fracture modelling within the context of the FEM:</a:t>
            </a:r>
          </a:p>
          <a:p>
            <a:pPr lvl="1"/>
            <a:r>
              <a:rPr lang="en-US" sz="1200" dirty="0"/>
              <a:t>Smeared cracking model</a:t>
            </a:r>
          </a:p>
          <a:p>
            <a:pPr lvl="1"/>
            <a:r>
              <a:rPr lang="en-US" sz="1200" dirty="0"/>
              <a:t>Cohesive zone model</a:t>
            </a:r>
          </a:p>
          <a:p>
            <a:pPr lvl="1"/>
            <a:r>
              <a:rPr lang="en-US" sz="1200" dirty="0"/>
              <a:t>Discrete element method (DEM)</a:t>
            </a:r>
          </a:p>
          <a:p>
            <a:r>
              <a:rPr lang="en-US" dirty="0"/>
              <a:t>The </a:t>
            </a:r>
            <a:r>
              <a:rPr lang="en-US" dirty="0" err="1"/>
              <a:t>eXtended</a:t>
            </a:r>
            <a:r>
              <a:rPr lang="en-US" dirty="0"/>
              <a:t> Finite Element (X-FEM):</a:t>
            </a:r>
          </a:p>
          <a:p>
            <a:pPr lvl="1"/>
            <a:r>
              <a:rPr lang="en-US" sz="1200" dirty="0"/>
              <a:t>Allows for arbitrary spatial discontinuities to be represented withing the context of the FEM.</a:t>
            </a:r>
          </a:p>
          <a:p>
            <a:pPr lvl="1"/>
            <a:r>
              <a:rPr lang="en-US" sz="1200" dirty="0"/>
              <a:t>Allows for discrete cracks to traverse a domain discretized with a FE mesh without explicitly fitting the mesh to the crack geometry.</a:t>
            </a:r>
          </a:p>
          <a:p>
            <a:pPr lvl="1"/>
            <a:r>
              <a:rPr lang="en-US" sz="1200" dirty="0"/>
              <a:t>It enriches the FE approximation and adds extra degrees of freedom to the discontinuities.</a:t>
            </a:r>
          </a:p>
        </p:txBody>
      </p:sp>
      <p:sp>
        <p:nvSpPr>
          <p:cNvPr id="4" name="Slide Number Placeholder 3">
            <a:extLst>
              <a:ext uri="{FF2B5EF4-FFF2-40B4-BE49-F238E27FC236}">
                <a16:creationId xmlns:a16="http://schemas.microsoft.com/office/drawing/2014/main" id="{589A9AB1-E601-404D-88FA-9D0BF079039A}"/>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769749811"/>
      </p:ext>
    </p:extLst>
  </p:cSld>
  <p:clrMapOvr>
    <a:masterClrMapping/>
  </p:clrMapOvr>
  <mc:AlternateContent xmlns:mc="http://schemas.openxmlformats.org/markup-compatibility/2006" xmlns:p14="http://schemas.microsoft.com/office/powerpoint/2010/main">
    <mc:Choice Requires="p14">
      <p:transition spd="slow" p14:dur="2000" advTm="19496"/>
    </mc:Choice>
    <mc:Fallback xmlns="">
      <p:transition spd="slow" advTm="1949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3C049-B5E6-4D68-9164-ECE8566429BD}"/>
              </a:ext>
            </a:extLst>
          </p:cNvPr>
          <p:cNvSpPr>
            <a:spLocks noGrp="1"/>
          </p:cNvSpPr>
          <p:nvPr>
            <p:ph type="title"/>
          </p:nvPr>
        </p:nvSpPr>
        <p:spPr/>
        <p:txBody>
          <a:bodyPr/>
          <a:lstStyle/>
          <a:p>
            <a:r>
              <a:rPr lang="en-US" dirty="0"/>
              <a:t>Governing Equations</a:t>
            </a:r>
          </a:p>
        </p:txBody>
      </p:sp>
      <p:sp>
        <p:nvSpPr>
          <p:cNvPr id="3" name="Content Placeholder 2">
            <a:extLst>
              <a:ext uri="{FF2B5EF4-FFF2-40B4-BE49-F238E27FC236}">
                <a16:creationId xmlns:a16="http://schemas.microsoft.com/office/drawing/2014/main" id="{BBA5F75F-1B99-4B96-B4AC-C3C5A9F2B399}"/>
              </a:ext>
            </a:extLst>
          </p:cNvPr>
          <p:cNvSpPr>
            <a:spLocks noGrp="1"/>
          </p:cNvSpPr>
          <p:nvPr>
            <p:ph idx="1"/>
          </p:nvPr>
        </p:nvSpPr>
        <p:spPr>
          <a:xfrm>
            <a:off x="104588" y="1103114"/>
            <a:ext cx="8229600" cy="1843286"/>
          </a:xfrm>
        </p:spPr>
        <p:txBody>
          <a:bodyPr/>
          <a:lstStyle/>
          <a:p>
            <a:r>
              <a:rPr lang="en-US" dirty="0"/>
              <a:t>The physical behavior of the stationary and propagating fractures coupled with thermo-mechanics problem is governed by fully-coupled partial differential equations for energy and momentum conservation.</a:t>
            </a:r>
          </a:p>
          <a:p>
            <a:r>
              <a:rPr lang="en-US" dirty="0"/>
              <a:t>The constitutive behavior considered is the elastic behavior only.</a:t>
            </a:r>
          </a:p>
          <a:p>
            <a:r>
              <a:rPr lang="en-US" dirty="0"/>
              <a:t>Assumptions made:</a:t>
            </a:r>
          </a:p>
          <a:p>
            <a:pPr marL="800100" lvl="1" indent="-342900">
              <a:buFont typeface="+mj-lt"/>
              <a:buAutoNum type="arabicPeriod"/>
            </a:pPr>
            <a:r>
              <a:rPr lang="en-US" sz="1200" dirty="0"/>
              <a:t>Fracture introduces discontinuities in both temperature and displacement.</a:t>
            </a:r>
          </a:p>
          <a:p>
            <a:pPr marL="800100" lvl="1" indent="-342900">
              <a:buFont typeface="+mj-lt"/>
              <a:buAutoNum type="arabicPeriod"/>
            </a:pPr>
            <a:r>
              <a:rPr lang="en-US" sz="1200" dirty="0"/>
              <a:t>No heat flux across the fracture.</a:t>
            </a:r>
          </a:p>
          <a:p>
            <a:pPr marL="800100" lvl="1" indent="-342900">
              <a:buFont typeface="+mj-lt"/>
              <a:buAutoNum type="arabicPeriod"/>
            </a:pPr>
            <a:r>
              <a:rPr lang="en-US" sz="1200" dirty="0"/>
              <a:t>The fracture surfaces are traction-free.</a:t>
            </a:r>
          </a:p>
          <a:p>
            <a:endParaRPr lang="en-US" dirty="0"/>
          </a:p>
        </p:txBody>
      </p:sp>
      <p:sp>
        <p:nvSpPr>
          <p:cNvPr id="4" name="Slide Number Placeholder 3">
            <a:extLst>
              <a:ext uri="{FF2B5EF4-FFF2-40B4-BE49-F238E27FC236}">
                <a16:creationId xmlns:a16="http://schemas.microsoft.com/office/drawing/2014/main" id="{CEEAF3E1-4650-4CD1-937F-BB95F6C16EA8}"/>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6" name="Picture 5">
            <a:extLst>
              <a:ext uri="{FF2B5EF4-FFF2-40B4-BE49-F238E27FC236}">
                <a16:creationId xmlns:a16="http://schemas.microsoft.com/office/drawing/2014/main" id="{BD01706A-ABEB-46FF-BA4E-3C7BDB952715}"/>
              </a:ext>
            </a:extLst>
          </p:cNvPr>
          <p:cNvPicPr>
            <a:picLocks noChangeAspect="1"/>
          </p:cNvPicPr>
          <p:nvPr/>
        </p:nvPicPr>
        <p:blipFill>
          <a:blip r:embed="rId2"/>
          <a:stretch>
            <a:fillRect/>
          </a:stretch>
        </p:blipFill>
        <p:spPr>
          <a:xfrm>
            <a:off x="2378635" y="3381039"/>
            <a:ext cx="1519517" cy="455855"/>
          </a:xfrm>
          <a:prstGeom prst="rect">
            <a:avLst/>
          </a:prstGeom>
        </p:spPr>
      </p:pic>
      <p:pic>
        <p:nvPicPr>
          <p:cNvPr id="8" name="Picture 7">
            <a:extLst>
              <a:ext uri="{FF2B5EF4-FFF2-40B4-BE49-F238E27FC236}">
                <a16:creationId xmlns:a16="http://schemas.microsoft.com/office/drawing/2014/main" id="{629058C8-4F48-4D66-9F64-8A53B58E4AC5}"/>
              </a:ext>
            </a:extLst>
          </p:cNvPr>
          <p:cNvPicPr>
            <a:picLocks noChangeAspect="1"/>
          </p:cNvPicPr>
          <p:nvPr/>
        </p:nvPicPr>
        <p:blipFill>
          <a:blip r:embed="rId3"/>
          <a:stretch>
            <a:fillRect/>
          </a:stretch>
        </p:blipFill>
        <p:spPr>
          <a:xfrm>
            <a:off x="4752321" y="3452616"/>
            <a:ext cx="1299591" cy="302067"/>
          </a:xfrm>
          <a:prstGeom prst="rect">
            <a:avLst/>
          </a:prstGeom>
        </p:spPr>
      </p:pic>
    </p:spTree>
    <p:extLst>
      <p:ext uri="{BB962C8B-B14F-4D97-AF65-F5344CB8AC3E}">
        <p14:creationId xmlns:p14="http://schemas.microsoft.com/office/powerpoint/2010/main" val="2877625944"/>
      </p:ext>
    </p:extLst>
  </p:cSld>
  <p:clrMapOvr>
    <a:masterClrMapping/>
  </p:clrMapOvr>
  <mc:AlternateContent xmlns:mc="http://schemas.openxmlformats.org/markup-compatibility/2006" xmlns:p14="http://schemas.microsoft.com/office/powerpoint/2010/main">
    <mc:Choice Requires="p14">
      <p:transition spd="slow" p14:dur="2000" advTm="96830"/>
    </mc:Choice>
    <mc:Fallback xmlns="">
      <p:transition spd="slow" advTm="9683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00FC-0869-4436-83B9-4F23A05CB373}"/>
              </a:ext>
            </a:extLst>
          </p:cNvPr>
          <p:cNvSpPr>
            <a:spLocks noGrp="1"/>
          </p:cNvSpPr>
          <p:nvPr>
            <p:ph type="title"/>
          </p:nvPr>
        </p:nvSpPr>
        <p:spPr/>
        <p:txBody>
          <a:bodyPr/>
          <a:lstStyle/>
          <a:p>
            <a:r>
              <a:rPr lang="en-US" dirty="0"/>
              <a:t>Phantom-Node-Based X-FEM</a:t>
            </a:r>
          </a:p>
        </p:txBody>
      </p:sp>
      <p:sp>
        <p:nvSpPr>
          <p:cNvPr id="3" name="Content Placeholder 2">
            <a:extLst>
              <a:ext uri="{FF2B5EF4-FFF2-40B4-BE49-F238E27FC236}">
                <a16:creationId xmlns:a16="http://schemas.microsoft.com/office/drawing/2014/main" id="{82960345-C757-4486-9BC1-DBF5A634FCB6}"/>
              </a:ext>
            </a:extLst>
          </p:cNvPr>
          <p:cNvSpPr>
            <a:spLocks noGrp="1"/>
          </p:cNvSpPr>
          <p:nvPr>
            <p:ph idx="1"/>
          </p:nvPr>
        </p:nvSpPr>
        <p:spPr>
          <a:xfrm>
            <a:off x="104588" y="1103114"/>
            <a:ext cx="8229600" cy="3827474"/>
          </a:xfrm>
        </p:spPr>
        <p:txBody>
          <a:bodyPr/>
          <a:lstStyle/>
          <a:p>
            <a:r>
              <a:rPr lang="en-US" sz="1400" dirty="0"/>
              <a:t>X-FEM enriches the standard FE interpolation of the solution field with </a:t>
            </a:r>
            <a:r>
              <a:rPr lang="en-US" sz="1400" dirty="0" err="1"/>
              <a:t>Heavside</a:t>
            </a:r>
            <a:r>
              <a:rPr lang="en-US" sz="1400" dirty="0"/>
              <a:t> and near-tip enrichment functions:</a:t>
            </a:r>
          </a:p>
          <a:p>
            <a:endParaRPr lang="en-US" dirty="0"/>
          </a:p>
          <a:p>
            <a:endParaRPr lang="en-US" dirty="0"/>
          </a:p>
          <a:p>
            <a:endParaRPr lang="en-US" sz="1400" dirty="0"/>
          </a:p>
          <a:p>
            <a:r>
              <a:rPr lang="en-US" sz="1400" dirty="0"/>
              <a:t>Phantom node method is used to model mesh-independent fracture.</a:t>
            </a:r>
          </a:p>
          <a:p>
            <a:r>
              <a:rPr lang="en-US" sz="1400" dirty="0"/>
              <a:t>In Phantom node method elements intersected by a crack are deleted and replaced by two elements that occupy the same physical locations as the original elements.</a:t>
            </a:r>
          </a:p>
          <a:p>
            <a:r>
              <a:rPr lang="en-US" sz="1400" dirty="0"/>
              <a:t>Phantom nodes are the nodes connected to the non-physical portion of the elements.</a:t>
            </a:r>
          </a:p>
          <a:p>
            <a:r>
              <a:rPr lang="en-US" sz="1400" dirty="0"/>
              <a:t>Solution field is interpolated on the partial elements using the standard FE functions.</a:t>
            </a:r>
          </a:p>
          <a:p>
            <a:r>
              <a:rPr lang="en-US" sz="1400" dirty="0"/>
              <a:t>It was shown that Phantom node technique gives exactly the same enrichment as the originally proposed X-FEM and added the same number of the extra degree of freedom to the system.</a:t>
            </a:r>
          </a:p>
          <a:p>
            <a:r>
              <a:rPr lang="en-US" sz="1400" dirty="0"/>
              <a:t>In this work, the near-tip enrichment has not been included in the phantom method.</a:t>
            </a:r>
          </a:p>
        </p:txBody>
      </p:sp>
      <p:sp>
        <p:nvSpPr>
          <p:cNvPr id="4" name="Slide Number Placeholder 3">
            <a:extLst>
              <a:ext uri="{FF2B5EF4-FFF2-40B4-BE49-F238E27FC236}">
                <a16:creationId xmlns:a16="http://schemas.microsoft.com/office/drawing/2014/main" id="{FE4F94CD-7E8F-4A36-8F39-5E49B2F07DD1}"/>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6" name="Picture 5">
            <a:extLst>
              <a:ext uri="{FF2B5EF4-FFF2-40B4-BE49-F238E27FC236}">
                <a16:creationId xmlns:a16="http://schemas.microsoft.com/office/drawing/2014/main" id="{070F66F0-C078-47BD-A939-F27F71582B30}"/>
              </a:ext>
            </a:extLst>
          </p:cNvPr>
          <p:cNvPicPr>
            <a:picLocks noChangeAspect="1"/>
          </p:cNvPicPr>
          <p:nvPr/>
        </p:nvPicPr>
        <p:blipFill>
          <a:blip r:embed="rId2"/>
          <a:stretch>
            <a:fillRect/>
          </a:stretch>
        </p:blipFill>
        <p:spPr>
          <a:xfrm>
            <a:off x="1213223" y="1538226"/>
            <a:ext cx="5641689" cy="810527"/>
          </a:xfrm>
          <a:prstGeom prst="rect">
            <a:avLst/>
          </a:prstGeom>
        </p:spPr>
      </p:pic>
    </p:spTree>
    <p:extLst>
      <p:ext uri="{BB962C8B-B14F-4D97-AF65-F5344CB8AC3E}">
        <p14:creationId xmlns:p14="http://schemas.microsoft.com/office/powerpoint/2010/main" val="1703068472"/>
      </p:ext>
    </p:extLst>
  </p:cSld>
  <p:clrMapOvr>
    <a:masterClrMapping/>
  </p:clrMapOvr>
  <mc:AlternateContent xmlns:mc="http://schemas.openxmlformats.org/markup-compatibility/2006" xmlns:p14="http://schemas.microsoft.com/office/powerpoint/2010/main">
    <mc:Choice Requires="p14">
      <p:transition spd="slow" p14:dur="2000" advTm="257963"/>
    </mc:Choice>
    <mc:Fallback xmlns="">
      <p:transition spd="slow" advTm="25796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DB49-BBF0-4622-9068-92F84921FDF9}"/>
              </a:ext>
            </a:extLst>
          </p:cNvPr>
          <p:cNvSpPr>
            <a:spLocks noGrp="1"/>
          </p:cNvSpPr>
          <p:nvPr>
            <p:ph type="title"/>
          </p:nvPr>
        </p:nvSpPr>
        <p:spPr/>
        <p:txBody>
          <a:bodyPr/>
          <a:lstStyle/>
          <a:p>
            <a:r>
              <a:rPr lang="en-US" dirty="0"/>
              <a:t>Mesh Cutting Algorithm</a:t>
            </a:r>
          </a:p>
        </p:txBody>
      </p:sp>
      <p:sp>
        <p:nvSpPr>
          <p:cNvPr id="3" name="Content Placeholder 2">
            <a:extLst>
              <a:ext uri="{FF2B5EF4-FFF2-40B4-BE49-F238E27FC236}">
                <a16:creationId xmlns:a16="http://schemas.microsoft.com/office/drawing/2014/main" id="{11640EC3-8D76-4FAA-9B6D-D1D5ED537F94}"/>
              </a:ext>
            </a:extLst>
          </p:cNvPr>
          <p:cNvSpPr>
            <a:spLocks noGrp="1"/>
          </p:cNvSpPr>
          <p:nvPr>
            <p:ph idx="1"/>
          </p:nvPr>
        </p:nvSpPr>
        <p:spPr>
          <a:xfrm>
            <a:off x="104588" y="1103114"/>
            <a:ext cx="5680635" cy="3779662"/>
          </a:xfrm>
        </p:spPr>
        <p:txBody>
          <a:bodyPr/>
          <a:lstStyle/>
          <a:p>
            <a:r>
              <a:rPr lang="en-US" sz="1400" dirty="0"/>
              <a:t>Neighboring elements that share a common cracked edge should share physical and phantom nodes to ensure the continuity of FE solution field.</a:t>
            </a:r>
          </a:p>
          <a:p>
            <a:r>
              <a:rPr lang="en-US" sz="1400" dirty="0"/>
              <a:t>Elements on opposing sides of a crack should have no connectivity to ensure the discontinuity. </a:t>
            </a:r>
          </a:p>
          <a:p>
            <a:r>
              <a:rPr lang="en-US" sz="1400" dirty="0"/>
              <a:t>The cutting algorithm used in this work is called “Element Fragment Algorithm” (EFA).</a:t>
            </a:r>
          </a:p>
          <a:p>
            <a:r>
              <a:rPr lang="en-US" sz="1400" dirty="0"/>
              <a:t>If only Heaviside enrichment is used, crack tips should coincide with FE boundaries.</a:t>
            </a:r>
          </a:p>
          <a:p>
            <a:r>
              <a:rPr lang="en-US" sz="1400" dirty="0"/>
              <a:t>To properly represent the topology at crack tips, the cut edges of the partial elements representing the material on opposing sides of the crack must be merged with the uncut element ahead of the crack tip.</a:t>
            </a:r>
          </a:p>
          <a:p>
            <a:r>
              <a:rPr lang="en-US" sz="1400" dirty="0"/>
              <a:t>Simulation of crack propagation adds additional complexity to the cutting algorithm.</a:t>
            </a:r>
          </a:p>
          <a:p>
            <a:endParaRPr lang="en-US" dirty="0"/>
          </a:p>
          <a:p>
            <a:endParaRPr lang="en-US" dirty="0"/>
          </a:p>
        </p:txBody>
      </p:sp>
      <p:sp>
        <p:nvSpPr>
          <p:cNvPr id="4" name="Slide Number Placeholder 3">
            <a:extLst>
              <a:ext uri="{FF2B5EF4-FFF2-40B4-BE49-F238E27FC236}">
                <a16:creationId xmlns:a16="http://schemas.microsoft.com/office/drawing/2014/main" id="{E930CCA6-B891-421C-8275-56992D866A6A}"/>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grpSp>
        <p:nvGrpSpPr>
          <p:cNvPr id="12" name="Group 11">
            <a:extLst>
              <a:ext uri="{FF2B5EF4-FFF2-40B4-BE49-F238E27FC236}">
                <a16:creationId xmlns:a16="http://schemas.microsoft.com/office/drawing/2014/main" id="{BBDC8F2E-0087-4E2E-99B8-67464BE17E3D}"/>
              </a:ext>
            </a:extLst>
          </p:cNvPr>
          <p:cNvGrpSpPr/>
          <p:nvPr/>
        </p:nvGrpSpPr>
        <p:grpSpPr>
          <a:xfrm>
            <a:off x="5902520" y="919675"/>
            <a:ext cx="3025859" cy="3434178"/>
            <a:chOff x="5902520" y="648122"/>
            <a:chExt cx="3025859" cy="3434178"/>
          </a:xfrm>
        </p:grpSpPr>
        <p:pic>
          <p:nvPicPr>
            <p:cNvPr id="9" name="Picture 8">
              <a:extLst>
                <a:ext uri="{FF2B5EF4-FFF2-40B4-BE49-F238E27FC236}">
                  <a16:creationId xmlns:a16="http://schemas.microsoft.com/office/drawing/2014/main" id="{749DF8E1-A936-4041-BFF1-1F750F85DF5B}"/>
                </a:ext>
              </a:extLst>
            </p:cNvPr>
            <p:cNvPicPr>
              <a:picLocks noChangeAspect="1"/>
            </p:cNvPicPr>
            <p:nvPr/>
          </p:nvPicPr>
          <p:blipFill>
            <a:blip r:embed="rId2"/>
            <a:stretch>
              <a:fillRect/>
            </a:stretch>
          </p:blipFill>
          <p:spPr>
            <a:xfrm>
              <a:off x="5902520" y="648122"/>
              <a:ext cx="3025859" cy="1730841"/>
            </a:xfrm>
            <a:prstGeom prst="rect">
              <a:avLst/>
            </a:prstGeom>
          </p:spPr>
        </p:pic>
        <p:pic>
          <p:nvPicPr>
            <p:cNvPr id="11" name="Picture 10">
              <a:extLst>
                <a:ext uri="{FF2B5EF4-FFF2-40B4-BE49-F238E27FC236}">
                  <a16:creationId xmlns:a16="http://schemas.microsoft.com/office/drawing/2014/main" id="{7D86C9E5-BAC2-4126-ABA6-08B83697B8A1}"/>
                </a:ext>
              </a:extLst>
            </p:cNvPr>
            <p:cNvPicPr>
              <a:picLocks noChangeAspect="1"/>
            </p:cNvPicPr>
            <p:nvPr/>
          </p:nvPicPr>
          <p:blipFill>
            <a:blip r:embed="rId3"/>
            <a:stretch>
              <a:fillRect/>
            </a:stretch>
          </p:blipFill>
          <p:spPr>
            <a:xfrm>
              <a:off x="5902520" y="2468494"/>
              <a:ext cx="3025859" cy="1613806"/>
            </a:xfrm>
            <a:prstGeom prst="rect">
              <a:avLst/>
            </a:prstGeom>
          </p:spPr>
        </p:pic>
      </p:grpSp>
    </p:spTree>
    <p:extLst>
      <p:ext uri="{BB962C8B-B14F-4D97-AF65-F5344CB8AC3E}">
        <p14:creationId xmlns:p14="http://schemas.microsoft.com/office/powerpoint/2010/main" val="112931173"/>
      </p:ext>
    </p:extLst>
  </p:cSld>
  <p:clrMapOvr>
    <a:masterClrMapping/>
  </p:clrMapOvr>
  <mc:AlternateContent xmlns:mc="http://schemas.openxmlformats.org/markup-compatibility/2006" xmlns:p14="http://schemas.microsoft.com/office/powerpoint/2010/main">
    <mc:Choice Requires="p14">
      <p:transition spd="slow" p14:dur="2000" advTm="3142"/>
    </mc:Choice>
    <mc:Fallback xmlns="">
      <p:transition spd="slow" advTm="314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6D07-E4C1-44F6-B2DD-2D211AE5922F}"/>
              </a:ext>
            </a:extLst>
          </p:cNvPr>
          <p:cNvSpPr>
            <a:spLocks noGrp="1"/>
          </p:cNvSpPr>
          <p:nvPr>
            <p:ph type="title"/>
          </p:nvPr>
        </p:nvSpPr>
        <p:spPr/>
        <p:txBody>
          <a:bodyPr/>
          <a:lstStyle/>
          <a:p>
            <a:r>
              <a:rPr lang="en-US" dirty="0"/>
              <a:t>Element Fragment Algorithm</a:t>
            </a:r>
          </a:p>
        </p:txBody>
      </p:sp>
      <p:sp>
        <p:nvSpPr>
          <p:cNvPr id="3" name="Content Placeholder 2">
            <a:extLst>
              <a:ext uri="{FF2B5EF4-FFF2-40B4-BE49-F238E27FC236}">
                <a16:creationId xmlns:a16="http://schemas.microsoft.com/office/drawing/2014/main" id="{650582D6-4118-49D3-8F9E-2D89C8C73AF2}"/>
              </a:ext>
            </a:extLst>
          </p:cNvPr>
          <p:cNvSpPr>
            <a:spLocks noGrp="1"/>
          </p:cNvSpPr>
          <p:nvPr>
            <p:ph idx="1"/>
          </p:nvPr>
        </p:nvSpPr>
        <p:spPr>
          <a:xfrm>
            <a:off x="104588" y="1103113"/>
            <a:ext cx="5806141" cy="3937995"/>
          </a:xfrm>
        </p:spPr>
        <p:txBody>
          <a:bodyPr/>
          <a:lstStyle/>
          <a:p>
            <a:r>
              <a:rPr lang="en-US" dirty="0"/>
              <a:t>This algorithm is designed to be called repeatedly during the analysis so the crack topology could be evolved.</a:t>
            </a:r>
          </a:p>
          <a:p>
            <a:r>
              <a:rPr lang="en-US" dirty="0"/>
              <a:t>Each time the mesh is to be modified; the following steps are followed:</a:t>
            </a:r>
          </a:p>
          <a:p>
            <a:pPr marL="800100" lvl="1" indent="-342900">
              <a:buFont typeface="+mj-lt"/>
              <a:buAutoNum type="arabicPeriod"/>
            </a:pPr>
            <a:r>
              <a:rPr lang="en-US" sz="1200" dirty="0"/>
              <a:t>Create and initialize mesh.</a:t>
            </a:r>
          </a:p>
          <a:p>
            <a:pPr marL="800100" lvl="1" indent="-342900">
              <a:buFont typeface="+mj-lt"/>
              <a:buAutoNum type="arabicPeriod"/>
            </a:pPr>
            <a:r>
              <a:rPr lang="en-US" sz="1200" dirty="0"/>
              <a:t>Mark cut elements</a:t>
            </a:r>
          </a:p>
          <a:p>
            <a:pPr marL="800100" lvl="1" indent="-342900">
              <a:buFont typeface="+mj-lt"/>
              <a:buAutoNum type="arabicPeriod"/>
            </a:pPr>
            <a:r>
              <a:rPr lang="en-US" sz="1200" dirty="0"/>
              <a:t>Create new fragments and child elements</a:t>
            </a:r>
          </a:p>
          <a:p>
            <a:pPr marL="800100" lvl="1" indent="-342900">
              <a:buFont typeface="+mj-lt"/>
              <a:buAutoNum type="arabicPeriod"/>
            </a:pPr>
            <a:r>
              <a:rPr lang="en-US" sz="1200" dirty="0"/>
              <a:t>Merge child elements with connected neighbors.</a:t>
            </a:r>
          </a:p>
          <a:p>
            <a:r>
              <a:rPr lang="en-US" dirty="0"/>
              <a:t>When this algorithm is completed:</a:t>
            </a:r>
          </a:p>
          <a:p>
            <a:pPr lvl="1"/>
            <a:r>
              <a:rPr lang="en-US" sz="1200" dirty="0"/>
              <a:t>all temporary nodes should be deleted and replaced by permanent nodes.</a:t>
            </a:r>
          </a:p>
          <a:p>
            <a:pPr lvl="1"/>
            <a:r>
              <a:rPr lang="en-US" sz="1200" dirty="0"/>
              <a:t>a set of new child nodes and a set of new child elements to be created, as well as a set of parent elements to be deleted.</a:t>
            </a:r>
          </a:p>
          <a:p>
            <a:pPr lvl="1"/>
            <a:r>
              <a:rPr lang="en-US" sz="1200" dirty="0"/>
              <a:t>the new child elements and nodes are all associated with their parents.</a:t>
            </a:r>
          </a:p>
          <a:p>
            <a:pPr lvl="1"/>
            <a:r>
              <a:rPr lang="en-US" sz="1200" dirty="0"/>
              <a:t>material data can be transferred to the child elements and nodal solution data can be transferred to the child nodes</a:t>
            </a:r>
          </a:p>
          <a:p>
            <a:pPr marL="400050"/>
            <a:endParaRPr lang="en-US" dirty="0"/>
          </a:p>
        </p:txBody>
      </p:sp>
      <p:sp>
        <p:nvSpPr>
          <p:cNvPr id="4" name="Slide Number Placeholder 3">
            <a:extLst>
              <a:ext uri="{FF2B5EF4-FFF2-40B4-BE49-F238E27FC236}">
                <a16:creationId xmlns:a16="http://schemas.microsoft.com/office/drawing/2014/main" id="{12E89B4F-3556-46DE-A35E-1D2C9650FEA3}"/>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6" name="Picture 5">
            <a:extLst>
              <a:ext uri="{FF2B5EF4-FFF2-40B4-BE49-F238E27FC236}">
                <a16:creationId xmlns:a16="http://schemas.microsoft.com/office/drawing/2014/main" id="{0E1DC7BD-ADE9-49E9-B275-0A38779FF811}"/>
              </a:ext>
            </a:extLst>
          </p:cNvPr>
          <p:cNvPicPr>
            <a:picLocks noChangeAspect="1"/>
          </p:cNvPicPr>
          <p:nvPr/>
        </p:nvPicPr>
        <p:blipFill>
          <a:blip r:embed="rId2"/>
          <a:stretch>
            <a:fillRect/>
          </a:stretch>
        </p:blipFill>
        <p:spPr>
          <a:xfrm>
            <a:off x="6344024" y="548878"/>
            <a:ext cx="2417482" cy="4257756"/>
          </a:xfrm>
          <a:prstGeom prst="rect">
            <a:avLst/>
          </a:prstGeom>
        </p:spPr>
      </p:pic>
    </p:spTree>
    <p:extLst>
      <p:ext uri="{BB962C8B-B14F-4D97-AF65-F5344CB8AC3E}">
        <p14:creationId xmlns:p14="http://schemas.microsoft.com/office/powerpoint/2010/main" val="2462025044"/>
      </p:ext>
    </p:extLst>
  </p:cSld>
  <p:clrMapOvr>
    <a:masterClrMapping/>
  </p:clrMapOvr>
  <mc:AlternateContent xmlns:mc="http://schemas.openxmlformats.org/markup-compatibility/2006" xmlns:p14="http://schemas.microsoft.com/office/powerpoint/2010/main">
    <mc:Choice Requires="p14">
      <p:transition spd="slow" p14:dur="2000" advTm="286259"/>
    </mc:Choice>
    <mc:Fallback xmlns="">
      <p:transition spd="slow" advTm="2862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9B10-F870-4F0F-9D01-BFCC5BE2B4AE}"/>
              </a:ext>
            </a:extLst>
          </p:cNvPr>
          <p:cNvSpPr>
            <a:spLocks noGrp="1"/>
          </p:cNvSpPr>
          <p:nvPr>
            <p:ph type="title"/>
          </p:nvPr>
        </p:nvSpPr>
        <p:spPr>
          <a:xfrm>
            <a:off x="104588" y="548878"/>
            <a:ext cx="4539130" cy="370797"/>
          </a:xfrm>
        </p:spPr>
        <p:txBody>
          <a:bodyPr/>
          <a:lstStyle/>
          <a:p>
            <a:r>
              <a:rPr lang="en-US" dirty="0"/>
              <a:t>MOOSE/Bison X-FEM Implementation</a:t>
            </a:r>
          </a:p>
        </p:txBody>
      </p:sp>
      <p:sp>
        <p:nvSpPr>
          <p:cNvPr id="3" name="Content Placeholder 2">
            <a:extLst>
              <a:ext uri="{FF2B5EF4-FFF2-40B4-BE49-F238E27FC236}">
                <a16:creationId xmlns:a16="http://schemas.microsoft.com/office/drawing/2014/main" id="{C9193D6C-B14F-4B31-A9B8-BDB6C87BF8D5}"/>
              </a:ext>
            </a:extLst>
          </p:cNvPr>
          <p:cNvSpPr>
            <a:spLocks noGrp="1"/>
          </p:cNvSpPr>
          <p:nvPr>
            <p:ph idx="1"/>
          </p:nvPr>
        </p:nvSpPr>
        <p:spPr/>
        <p:txBody>
          <a:bodyPr/>
          <a:lstStyle/>
          <a:p>
            <a:r>
              <a:rPr lang="en-US" sz="1400" dirty="0"/>
              <a:t>Bison is built on the open-source MOOSE </a:t>
            </a:r>
            <a:r>
              <a:rPr lang="en-US" sz="1400" dirty="0" err="1"/>
              <a:t>multiphysics</a:t>
            </a:r>
            <a:r>
              <a:rPr lang="en-US" sz="1400" dirty="0"/>
              <a:t> framework.</a:t>
            </a:r>
          </a:p>
          <a:p>
            <a:r>
              <a:rPr lang="en-US" sz="1400" dirty="0"/>
              <a:t>MOOSE provides it the flexibility to include arbitrary coupled systems of partial differential equations (PDEs) describing the relevant physics models in a multidimensional setting.</a:t>
            </a:r>
          </a:p>
          <a:p>
            <a:r>
              <a:rPr lang="en-US" sz="1400" dirty="0"/>
              <a:t>In MOOSE framework, new physics models could be added such as additional terms in a PDE, material models, or additional field variables.</a:t>
            </a:r>
          </a:p>
          <a:p>
            <a:r>
              <a:rPr lang="en-US" sz="1400" dirty="0"/>
              <a:t>Phantom-node-based X-FEM approach can be applied generically to include discontinuities in a variety of systems of PDEs solved using the finite element method.</a:t>
            </a:r>
          </a:p>
        </p:txBody>
      </p:sp>
      <p:sp>
        <p:nvSpPr>
          <p:cNvPr id="4" name="Slide Number Placeholder 3">
            <a:extLst>
              <a:ext uri="{FF2B5EF4-FFF2-40B4-BE49-F238E27FC236}">
                <a16:creationId xmlns:a16="http://schemas.microsoft.com/office/drawing/2014/main" id="{08657A0C-7F7D-4C57-BEE9-D49AA35174D5}"/>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1279150240"/>
      </p:ext>
    </p:extLst>
  </p:cSld>
  <p:clrMapOvr>
    <a:masterClrMapping/>
  </p:clrMapOvr>
  <mc:AlternateContent xmlns:mc="http://schemas.openxmlformats.org/markup-compatibility/2006" xmlns:p14="http://schemas.microsoft.com/office/powerpoint/2010/main">
    <mc:Choice Requires="p14">
      <p:transition spd="slow" p14:dur="2000" advTm="86007"/>
    </mc:Choice>
    <mc:Fallback xmlns="">
      <p:transition spd="slow" advTm="8600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90E3-AE8F-4AD4-A6CE-E4D7C9663A33}"/>
              </a:ext>
            </a:extLst>
          </p:cNvPr>
          <p:cNvSpPr>
            <a:spLocks noGrp="1"/>
          </p:cNvSpPr>
          <p:nvPr>
            <p:ph type="title"/>
          </p:nvPr>
        </p:nvSpPr>
        <p:spPr>
          <a:xfrm>
            <a:off x="104588" y="548878"/>
            <a:ext cx="4903694" cy="370797"/>
          </a:xfrm>
        </p:spPr>
        <p:txBody>
          <a:bodyPr/>
          <a:lstStyle/>
          <a:p>
            <a:r>
              <a:rPr lang="en-US" dirty="0"/>
              <a:t>X-FEM Crack Initiation and Propagation</a:t>
            </a:r>
          </a:p>
        </p:txBody>
      </p:sp>
      <p:sp>
        <p:nvSpPr>
          <p:cNvPr id="3" name="Content Placeholder 2">
            <a:extLst>
              <a:ext uri="{FF2B5EF4-FFF2-40B4-BE49-F238E27FC236}">
                <a16:creationId xmlns:a16="http://schemas.microsoft.com/office/drawing/2014/main" id="{F2C2A1D2-00F6-4020-8284-1DA95F2E71CD}"/>
              </a:ext>
            </a:extLst>
          </p:cNvPr>
          <p:cNvSpPr>
            <a:spLocks noGrp="1"/>
          </p:cNvSpPr>
          <p:nvPr>
            <p:ph idx="1"/>
          </p:nvPr>
        </p:nvSpPr>
        <p:spPr>
          <a:xfrm>
            <a:off x="104588" y="1103114"/>
            <a:ext cx="8229600" cy="3881262"/>
          </a:xfrm>
        </p:spPr>
        <p:txBody>
          <a:bodyPr/>
          <a:lstStyle/>
          <a:p>
            <a:r>
              <a:rPr lang="en-US" sz="1400" dirty="0"/>
              <a:t>X-FEM enriches the solution given the locations of the discontinuities, but it does not by itself define the locations of those discontinuities.</a:t>
            </a:r>
          </a:p>
          <a:p>
            <a:r>
              <a:rPr lang="en-US" sz="1400" dirty="0"/>
              <a:t>The maximum hoop stress criterion is used to determine the direction of the crack propagation.</a:t>
            </a:r>
          </a:p>
          <a:p>
            <a:r>
              <a:rPr lang="en-US" sz="1400" dirty="0"/>
              <a:t>The asymptotic near-tip hoop stress is given by:</a:t>
            </a:r>
          </a:p>
          <a:p>
            <a:endParaRPr lang="en-US" dirty="0"/>
          </a:p>
          <a:p>
            <a:endParaRPr lang="en-US" dirty="0"/>
          </a:p>
          <a:p>
            <a:r>
              <a:rPr lang="en-US" sz="1400" dirty="0"/>
              <a:t>The critical direction is given by:</a:t>
            </a:r>
          </a:p>
          <a:p>
            <a:endParaRPr lang="en-US" dirty="0"/>
          </a:p>
          <a:p>
            <a:endParaRPr lang="en-US" dirty="0"/>
          </a:p>
          <a:p>
            <a:r>
              <a:rPr lang="en-US" sz="1400" dirty="0"/>
              <a:t>The stress intensity factors could be computed using domain forms of the interaction integrals.</a:t>
            </a:r>
          </a:p>
          <a:p>
            <a:r>
              <a:rPr lang="en-US" sz="1400" dirty="0"/>
              <a:t>The condition of the crack propagation after nucleation is determined by the failure criterion given by:</a:t>
            </a:r>
          </a:p>
          <a:p>
            <a:endParaRPr lang="en-US" dirty="0"/>
          </a:p>
          <a:p>
            <a:endParaRPr lang="en-US" sz="1400" dirty="0"/>
          </a:p>
          <a:p>
            <a:r>
              <a:rPr lang="en-US" sz="1400" dirty="0"/>
              <a:t>The crack will continue to propagate until this criterion is no more met.</a:t>
            </a:r>
          </a:p>
          <a:p>
            <a:pPr marL="0" indent="0">
              <a:buNone/>
            </a:pPr>
            <a:endParaRPr lang="en-US" dirty="0"/>
          </a:p>
        </p:txBody>
      </p:sp>
      <p:sp>
        <p:nvSpPr>
          <p:cNvPr id="4" name="Slide Number Placeholder 3">
            <a:extLst>
              <a:ext uri="{FF2B5EF4-FFF2-40B4-BE49-F238E27FC236}">
                <a16:creationId xmlns:a16="http://schemas.microsoft.com/office/drawing/2014/main" id="{CCEE4E00-FB7D-44DE-9551-A1EF276A1C07}"/>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6" name="Picture 5">
            <a:extLst>
              <a:ext uri="{FF2B5EF4-FFF2-40B4-BE49-F238E27FC236}">
                <a16:creationId xmlns:a16="http://schemas.microsoft.com/office/drawing/2014/main" id="{8483598B-F983-414E-B437-5AFC3F76539C}"/>
              </a:ext>
            </a:extLst>
          </p:cNvPr>
          <p:cNvPicPr>
            <a:picLocks noChangeAspect="1"/>
          </p:cNvPicPr>
          <p:nvPr/>
        </p:nvPicPr>
        <p:blipFill>
          <a:blip r:embed="rId2"/>
          <a:stretch>
            <a:fillRect/>
          </a:stretch>
        </p:blipFill>
        <p:spPr>
          <a:xfrm>
            <a:off x="1969247" y="2113960"/>
            <a:ext cx="5205506" cy="472766"/>
          </a:xfrm>
          <a:prstGeom prst="rect">
            <a:avLst/>
          </a:prstGeom>
        </p:spPr>
      </p:pic>
      <p:pic>
        <p:nvPicPr>
          <p:cNvPr id="8" name="Picture 7">
            <a:extLst>
              <a:ext uri="{FF2B5EF4-FFF2-40B4-BE49-F238E27FC236}">
                <a16:creationId xmlns:a16="http://schemas.microsoft.com/office/drawing/2014/main" id="{142F53C6-519D-4734-8B36-6411F82153F0}"/>
              </a:ext>
            </a:extLst>
          </p:cNvPr>
          <p:cNvPicPr>
            <a:picLocks noChangeAspect="1"/>
          </p:cNvPicPr>
          <p:nvPr/>
        </p:nvPicPr>
        <p:blipFill>
          <a:blip r:embed="rId3"/>
          <a:stretch>
            <a:fillRect/>
          </a:stretch>
        </p:blipFill>
        <p:spPr>
          <a:xfrm>
            <a:off x="2896503" y="2840925"/>
            <a:ext cx="2326932" cy="589861"/>
          </a:xfrm>
          <a:prstGeom prst="rect">
            <a:avLst/>
          </a:prstGeom>
        </p:spPr>
      </p:pic>
      <p:pic>
        <p:nvPicPr>
          <p:cNvPr id="10" name="Picture 9">
            <a:extLst>
              <a:ext uri="{FF2B5EF4-FFF2-40B4-BE49-F238E27FC236}">
                <a16:creationId xmlns:a16="http://schemas.microsoft.com/office/drawing/2014/main" id="{D64B7A2D-C8F8-48CD-98F2-564B8B204613}"/>
              </a:ext>
            </a:extLst>
          </p:cNvPr>
          <p:cNvPicPr>
            <a:picLocks noChangeAspect="1"/>
          </p:cNvPicPr>
          <p:nvPr/>
        </p:nvPicPr>
        <p:blipFill>
          <a:blip r:embed="rId4"/>
          <a:stretch>
            <a:fillRect/>
          </a:stretch>
        </p:blipFill>
        <p:spPr>
          <a:xfrm>
            <a:off x="3295634" y="3999225"/>
            <a:ext cx="1528669" cy="402588"/>
          </a:xfrm>
          <a:prstGeom prst="rect">
            <a:avLst/>
          </a:prstGeom>
        </p:spPr>
      </p:pic>
    </p:spTree>
    <p:extLst>
      <p:ext uri="{BB962C8B-B14F-4D97-AF65-F5344CB8AC3E}">
        <p14:creationId xmlns:p14="http://schemas.microsoft.com/office/powerpoint/2010/main" val="666340712"/>
      </p:ext>
    </p:extLst>
  </p:cSld>
  <p:clrMapOvr>
    <a:masterClrMapping/>
  </p:clrMapOvr>
  <mc:AlternateContent xmlns:mc="http://schemas.openxmlformats.org/markup-compatibility/2006" xmlns:p14="http://schemas.microsoft.com/office/powerpoint/2010/main">
    <mc:Choice Requires="p14">
      <p:transition spd="slow" p14:dur="2000" advTm="155866"/>
    </mc:Choice>
    <mc:Fallback xmlns="">
      <p:transition spd="slow" advTm="155866"/>
    </mc:Fallback>
  </mc:AlternateContent>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 id="{79C2621A-D5B2-4E04-82FA-60808F32AB93}" vid="{CD0D6351-FBD4-4EF4-8407-B4E92C59A2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264</TotalTime>
  <Words>2036</Words>
  <Application>Microsoft Macintosh PowerPoint</Application>
  <PresentationFormat>On-screen Show (16:9)</PresentationFormat>
  <Paragraphs>194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Times New Roman</vt:lpstr>
      <vt:lpstr>NCStateU-horizontal-left-logo</vt:lpstr>
      <vt:lpstr>NE-533 Nuclear Fuel Performance</vt:lpstr>
      <vt:lpstr>Outline</vt:lpstr>
      <vt:lpstr>Introduction</vt:lpstr>
      <vt:lpstr>Governing Equations</vt:lpstr>
      <vt:lpstr>Phantom-Node-Based X-FEM</vt:lpstr>
      <vt:lpstr>Mesh Cutting Algorithm</vt:lpstr>
      <vt:lpstr>Element Fragment Algorithm</vt:lpstr>
      <vt:lpstr>MOOSE/Bison X-FEM Implementation</vt:lpstr>
      <vt:lpstr>X-FEM Crack Initiation and Propagation</vt:lpstr>
      <vt:lpstr>X-FEM Crack Initiation and Propagation</vt:lpstr>
      <vt:lpstr>Rectangular Plate with an Inclined Crack</vt:lpstr>
      <vt:lpstr>Crack Propagation in a Cruciform Plate</vt:lpstr>
      <vt:lpstr>LWR Fuel Pellet Cracking</vt:lpstr>
      <vt:lpstr>Stationary Cracks in an LWR Fuel Pellet</vt:lpstr>
      <vt:lpstr>Stationary Cracks in an LWR Fuel Pellet</vt:lpstr>
      <vt:lpstr>Stationary Cracks in an LWR Fuel Pellet</vt:lpstr>
      <vt:lpstr>Propagating Cracks in an LWR Fuel Pellet</vt:lpstr>
      <vt:lpstr>Propagating Cracks in an LWR Fuel Pellet</vt:lpstr>
      <vt:lpstr>Propagating Cracks in an LWR Fuel Pellet</vt:lpstr>
      <vt:lpstr>Critique</vt:lpstr>
      <vt:lpstr>Conclusion</vt:lpstr>
      <vt:lpstr>Any Questions!</vt:lpstr>
    </vt:vector>
  </TitlesOfParts>
  <Company>NC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NE-533 Nuclear Fuel Performance</dc:title>
  <dc:creator>Mahmoud Hawary</dc:creator>
  <cp:lastModifiedBy>Benjamin W. Beeler</cp:lastModifiedBy>
  <cp:revision>19</cp:revision>
  <dcterms:created xsi:type="dcterms:W3CDTF">2022-02-16T01:45:23Z</dcterms:created>
  <dcterms:modified xsi:type="dcterms:W3CDTF">2022-03-01T20:40:39Z</dcterms:modified>
</cp:coreProperties>
</file>